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8" r:id="rId2"/>
    <p:sldId id="277" r:id="rId3"/>
    <p:sldId id="272" r:id="rId4"/>
    <p:sldId id="274" r:id="rId5"/>
    <p:sldId id="273" r:id="rId6"/>
    <p:sldId id="275" r:id="rId7"/>
    <p:sldId id="257" r:id="rId8"/>
    <p:sldId id="276" r:id="rId9"/>
    <p:sldId id="265" r:id="rId10"/>
    <p:sldId id="271" r:id="rId11"/>
    <p:sldId id="270" r:id="rId12"/>
    <p:sldId id="269" r:id="rId13"/>
    <p:sldId id="259" r:id="rId14"/>
    <p:sldId id="260" r:id="rId15"/>
    <p:sldId id="261" r:id="rId16"/>
    <p:sldId id="280" r:id="rId17"/>
    <p:sldId id="281" r:id="rId18"/>
    <p:sldId id="268" r:id="rId19"/>
    <p:sldId id="263" r:id="rId20"/>
    <p:sldId id="262" r:id="rId21"/>
    <p:sldId id="264" r:id="rId22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800"/>
    <a:srgbClr val="0C2074"/>
    <a:srgbClr val="86D2EE"/>
    <a:srgbClr val="7ECFE2"/>
    <a:srgbClr val="A5DEEB"/>
    <a:srgbClr val="A9A501"/>
    <a:srgbClr val="4FAD1C"/>
    <a:srgbClr val="40A660"/>
    <a:srgbClr val="C1C7DC"/>
    <a:srgbClr val="182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B53E72-0C06-42FC-B6B5-3CE4738FE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28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6" y="4715153"/>
            <a:ext cx="453021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54804EF4-C266-4105-80A8-EEE828596D1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69281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BA45-8520-42DA-A3B7-C448BEB0F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BA45-8520-42DA-A3B7-C448BEB0F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390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127584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co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9"/>
          </a:xfrm>
        </p:spPr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348858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3" name="Rectangle 63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46144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9870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A2A-9312-43C8-91AB-D91B4713615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D3F-8F9E-4887-9F36-D52E1274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ige driehoek 8"/>
          <p:cNvSpPr/>
          <p:nvPr/>
        </p:nvSpPr>
        <p:spPr>
          <a:xfrm rot="5400000">
            <a:off x="-121103" y="121104"/>
            <a:ext cx="968828" cy="726621"/>
          </a:xfrm>
          <a:prstGeom prst="rtTriangle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9" y="6125242"/>
            <a:ext cx="873461" cy="461964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50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" name="Rechthoek 11"/>
          <p:cNvSpPr/>
          <p:nvPr/>
        </p:nvSpPr>
        <p:spPr>
          <a:xfrm>
            <a:off x="450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" name="Rechthoek 12"/>
          <p:cNvSpPr/>
          <p:nvPr/>
        </p:nvSpPr>
        <p:spPr>
          <a:xfrm>
            <a:off x="1371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" name="Rechthoek 13"/>
          <p:cNvSpPr/>
          <p:nvPr/>
        </p:nvSpPr>
        <p:spPr>
          <a:xfrm>
            <a:off x="1371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" name="Rechthoek 14"/>
          <p:cNvSpPr/>
          <p:nvPr/>
        </p:nvSpPr>
        <p:spPr>
          <a:xfrm>
            <a:off x="2387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" name="Rechthoek 15"/>
          <p:cNvSpPr/>
          <p:nvPr/>
        </p:nvSpPr>
        <p:spPr>
          <a:xfrm>
            <a:off x="2387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7" name="Rechthoek 16"/>
          <p:cNvSpPr/>
          <p:nvPr/>
        </p:nvSpPr>
        <p:spPr>
          <a:xfrm>
            <a:off x="33079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8" name="Rechthoek 17"/>
          <p:cNvSpPr/>
          <p:nvPr/>
        </p:nvSpPr>
        <p:spPr>
          <a:xfrm>
            <a:off x="33079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9" name="Rechthoek 18"/>
          <p:cNvSpPr/>
          <p:nvPr/>
        </p:nvSpPr>
        <p:spPr>
          <a:xfrm>
            <a:off x="42287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0" name="Rechthoek 19"/>
          <p:cNvSpPr/>
          <p:nvPr/>
        </p:nvSpPr>
        <p:spPr>
          <a:xfrm>
            <a:off x="42287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1" name="Rechthoek 20"/>
          <p:cNvSpPr/>
          <p:nvPr/>
        </p:nvSpPr>
        <p:spPr>
          <a:xfrm>
            <a:off x="5149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2" name="Rechthoek 21"/>
          <p:cNvSpPr/>
          <p:nvPr/>
        </p:nvSpPr>
        <p:spPr>
          <a:xfrm>
            <a:off x="5149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3" name="Rechthoek 22"/>
          <p:cNvSpPr/>
          <p:nvPr/>
        </p:nvSpPr>
        <p:spPr>
          <a:xfrm>
            <a:off x="6165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4" name="Rechthoek 23"/>
          <p:cNvSpPr/>
          <p:nvPr/>
        </p:nvSpPr>
        <p:spPr>
          <a:xfrm>
            <a:off x="6165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5" name="Rechthoek 24"/>
          <p:cNvSpPr/>
          <p:nvPr/>
        </p:nvSpPr>
        <p:spPr>
          <a:xfrm>
            <a:off x="7086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6" name="Rechthoek 25"/>
          <p:cNvSpPr/>
          <p:nvPr/>
        </p:nvSpPr>
        <p:spPr>
          <a:xfrm>
            <a:off x="7086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7" name="Rechthoek 26"/>
          <p:cNvSpPr/>
          <p:nvPr/>
        </p:nvSpPr>
        <p:spPr>
          <a:xfrm>
            <a:off x="8070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8" name="Rechthoek 27"/>
          <p:cNvSpPr/>
          <p:nvPr/>
        </p:nvSpPr>
        <p:spPr>
          <a:xfrm>
            <a:off x="8070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9" name="Rechthoek 28"/>
          <p:cNvSpPr/>
          <p:nvPr/>
        </p:nvSpPr>
        <p:spPr>
          <a:xfrm>
            <a:off x="8991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0" name="Rechthoek 29"/>
          <p:cNvSpPr/>
          <p:nvPr/>
        </p:nvSpPr>
        <p:spPr>
          <a:xfrm>
            <a:off x="8991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1" name="Rechthoek 30"/>
          <p:cNvSpPr/>
          <p:nvPr/>
        </p:nvSpPr>
        <p:spPr>
          <a:xfrm>
            <a:off x="10007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2" name="Rechthoek 31"/>
          <p:cNvSpPr/>
          <p:nvPr/>
        </p:nvSpPr>
        <p:spPr>
          <a:xfrm>
            <a:off x="10007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3" name="Rechthoek 32"/>
          <p:cNvSpPr/>
          <p:nvPr/>
        </p:nvSpPr>
        <p:spPr>
          <a:xfrm>
            <a:off x="109279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4" name="Rechthoek 33"/>
          <p:cNvSpPr/>
          <p:nvPr/>
        </p:nvSpPr>
        <p:spPr>
          <a:xfrm>
            <a:off x="109279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5" name="Rechthoek 34"/>
          <p:cNvSpPr/>
          <p:nvPr/>
        </p:nvSpPr>
        <p:spPr>
          <a:xfrm>
            <a:off x="1184869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6" name="Rechthoek 35"/>
          <p:cNvSpPr/>
          <p:nvPr/>
        </p:nvSpPr>
        <p:spPr>
          <a:xfrm>
            <a:off x="1184869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7" name="Rechthoek 36"/>
          <p:cNvSpPr/>
          <p:nvPr/>
        </p:nvSpPr>
        <p:spPr>
          <a:xfrm>
            <a:off x="12769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8" name="Rechthoek 37"/>
          <p:cNvSpPr/>
          <p:nvPr/>
        </p:nvSpPr>
        <p:spPr>
          <a:xfrm>
            <a:off x="12769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39" name="Rechthoek 38"/>
          <p:cNvSpPr/>
          <p:nvPr/>
        </p:nvSpPr>
        <p:spPr>
          <a:xfrm>
            <a:off x="13785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0" name="Rechthoek 39"/>
          <p:cNvSpPr/>
          <p:nvPr/>
        </p:nvSpPr>
        <p:spPr>
          <a:xfrm>
            <a:off x="13785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1" name="Rechthoek 40"/>
          <p:cNvSpPr/>
          <p:nvPr/>
        </p:nvSpPr>
        <p:spPr>
          <a:xfrm>
            <a:off x="1470619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2" name="Rechthoek 41"/>
          <p:cNvSpPr/>
          <p:nvPr/>
        </p:nvSpPr>
        <p:spPr>
          <a:xfrm>
            <a:off x="1470619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3" name="Rechthoek 42"/>
          <p:cNvSpPr/>
          <p:nvPr/>
        </p:nvSpPr>
        <p:spPr>
          <a:xfrm>
            <a:off x="15690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4" name="Rechthoek 43"/>
          <p:cNvSpPr/>
          <p:nvPr/>
        </p:nvSpPr>
        <p:spPr>
          <a:xfrm>
            <a:off x="15690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5" name="Rechthoek 44"/>
          <p:cNvSpPr/>
          <p:nvPr/>
        </p:nvSpPr>
        <p:spPr>
          <a:xfrm>
            <a:off x="16611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6" name="Rechthoek 45"/>
          <p:cNvSpPr/>
          <p:nvPr/>
        </p:nvSpPr>
        <p:spPr>
          <a:xfrm>
            <a:off x="16611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7" name="Rechthoek 46"/>
          <p:cNvSpPr/>
          <p:nvPr/>
        </p:nvSpPr>
        <p:spPr>
          <a:xfrm>
            <a:off x="17627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8" name="Rechthoek 47"/>
          <p:cNvSpPr/>
          <p:nvPr/>
        </p:nvSpPr>
        <p:spPr>
          <a:xfrm>
            <a:off x="17627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49" name="Rechthoek 48"/>
          <p:cNvSpPr/>
          <p:nvPr/>
        </p:nvSpPr>
        <p:spPr>
          <a:xfrm>
            <a:off x="185479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0" name="Rechthoek 49"/>
          <p:cNvSpPr/>
          <p:nvPr/>
        </p:nvSpPr>
        <p:spPr>
          <a:xfrm>
            <a:off x="185479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1" name="Rechthoek 50"/>
          <p:cNvSpPr/>
          <p:nvPr/>
        </p:nvSpPr>
        <p:spPr>
          <a:xfrm>
            <a:off x="194687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2" name="Rechthoek 51"/>
          <p:cNvSpPr/>
          <p:nvPr/>
        </p:nvSpPr>
        <p:spPr>
          <a:xfrm>
            <a:off x="194687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3" name="Rechthoek 52"/>
          <p:cNvSpPr/>
          <p:nvPr/>
        </p:nvSpPr>
        <p:spPr>
          <a:xfrm>
            <a:off x="20389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4" name="Rechthoek 53"/>
          <p:cNvSpPr/>
          <p:nvPr/>
        </p:nvSpPr>
        <p:spPr>
          <a:xfrm>
            <a:off x="20389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5" name="Rechthoek 54"/>
          <p:cNvSpPr/>
          <p:nvPr/>
        </p:nvSpPr>
        <p:spPr>
          <a:xfrm>
            <a:off x="21405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6" name="Rechthoek 55"/>
          <p:cNvSpPr/>
          <p:nvPr/>
        </p:nvSpPr>
        <p:spPr>
          <a:xfrm>
            <a:off x="21405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7" name="Rechthoek 56"/>
          <p:cNvSpPr/>
          <p:nvPr/>
        </p:nvSpPr>
        <p:spPr>
          <a:xfrm>
            <a:off x="22326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8" name="Rechthoek 57"/>
          <p:cNvSpPr/>
          <p:nvPr/>
        </p:nvSpPr>
        <p:spPr>
          <a:xfrm>
            <a:off x="22326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59" name="Rechthoek 58"/>
          <p:cNvSpPr/>
          <p:nvPr/>
        </p:nvSpPr>
        <p:spPr>
          <a:xfrm>
            <a:off x="23310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0" name="Rechthoek 59"/>
          <p:cNvSpPr/>
          <p:nvPr/>
        </p:nvSpPr>
        <p:spPr>
          <a:xfrm>
            <a:off x="23310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1" name="Rechthoek 60"/>
          <p:cNvSpPr/>
          <p:nvPr/>
        </p:nvSpPr>
        <p:spPr>
          <a:xfrm>
            <a:off x="24231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2" name="Rechthoek 61"/>
          <p:cNvSpPr/>
          <p:nvPr/>
        </p:nvSpPr>
        <p:spPr>
          <a:xfrm>
            <a:off x="24231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3" name="Rechthoek 62"/>
          <p:cNvSpPr/>
          <p:nvPr/>
        </p:nvSpPr>
        <p:spPr>
          <a:xfrm>
            <a:off x="252472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4" name="Rechthoek 63"/>
          <p:cNvSpPr/>
          <p:nvPr/>
        </p:nvSpPr>
        <p:spPr>
          <a:xfrm>
            <a:off x="252472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5" name="Rechthoek 64"/>
          <p:cNvSpPr/>
          <p:nvPr/>
        </p:nvSpPr>
        <p:spPr>
          <a:xfrm>
            <a:off x="261679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6" name="Rechthoek 65"/>
          <p:cNvSpPr/>
          <p:nvPr/>
        </p:nvSpPr>
        <p:spPr>
          <a:xfrm>
            <a:off x="261679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7" name="Rechthoek 66"/>
          <p:cNvSpPr/>
          <p:nvPr/>
        </p:nvSpPr>
        <p:spPr>
          <a:xfrm>
            <a:off x="270887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8" name="Rechthoek 67"/>
          <p:cNvSpPr/>
          <p:nvPr/>
        </p:nvSpPr>
        <p:spPr>
          <a:xfrm>
            <a:off x="270887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69" name="Rechthoek 68"/>
          <p:cNvSpPr/>
          <p:nvPr/>
        </p:nvSpPr>
        <p:spPr>
          <a:xfrm>
            <a:off x="28009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0" name="Rechthoek 69"/>
          <p:cNvSpPr/>
          <p:nvPr/>
        </p:nvSpPr>
        <p:spPr>
          <a:xfrm>
            <a:off x="28009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1" name="Rechthoek 70"/>
          <p:cNvSpPr/>
          <p:nvPr/>
        </p:nvSpPr>
        <p:spPr>
          <a:xfrm>
            <a:off x="2902545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2" name="Rechthoek 71"/>
          <p:cNvSpPr/>
          <p:nvPr/>
        </p:nvSpPr>
        <p:spPr>
          <a:xfrm>
            <a:off x="2902545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3" name="Rechthoek 72"/>
          <p:cNvSpPr/>
          <p:nvPr/>
        </p:nvSpPr>
        <p:spPr>
          <a:xfrm>
            <a:off x="300003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4" name="Rechthoek 73"/>
          <p:cNvSpPr/>
          <p:nvPr/>
        </p:nvSpPr>
        <p:spPr>
          <a:xfrm>
            <a:off x="300003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5" name="Rechthoek 74"/>
          <p:cNvSpPr/>
          <p:nvPr/>
        </p:nvSpPr>
        <p:spPr>
          <a:xfrm>
            <a:off x="30952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6" name="Rechthoek 75"/>
          <p:cNvSpPr/>
          <p:nvPr/>
        </p:nvSpPr>
        <p:spPr>
          <a:xfrm>
            <a:off x="30952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7" name="Rechthoek 76"/>
          <p:cNvSpPr/>
          <p:nvPr/>
        </p:nvSpPr>
        <p:spPr>
          <a:xfrm>
            <a:off x="31873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8" name="Rechthoek 77"/>
          <p:cNvSpPr/>
          <p:nvPr/>
        </p:nvSpPr>
        <p:spPr>
          <a:xfrm>
            <a:off x="31873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79" name="Rechthoek 78"/>
          <p:cNvSpPr/>
          <p:nvPr/>
        </p:nvSpPr>
        <p:spPr>
          <a:xfrm>
            <a:off x="32889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0" name="Rechthoek 79"/>
          <p:cNvSpPr/>
          <p:nvPr/>
        </p:nvSpPr>
        <p:spPr>
          <a:xfrm>
            <a:off x="32889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1" name="Rechthoek 80"/>
          <p:cNvSpPr/>
          <p:nvPr/>
        </p:nvSpPr>
        <p:spPr>
          <a:xfrm>
            <a:off x="338103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2" name="Rechthoek 81"/>
          <p:cNvSpPr/>
          <p:nvPr/>
        </p:nvSpPr>
        <p:spPr>
          <a:xfrm>
            <a:off x="338103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3" name="Rechthoek 82"/>
          <p:cNvSpPr/>
          <p:nvPr/>
        </p:nvSpPr>
        <p:spPr>
          <a:xfrm>
            <a:off x="347310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4" name="Rechthoek 83"/>
          <p:cNvSpPr/>
          <p:nvPr/>
        </p:nvSpPr>
        <p:spPr>
          <a:xfrm>
            <a:off x="347310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5" name="Rechthoek 84"/>
          <p:cNvSpPr/>
          <p:nvPr/>
        </p:nvSpPr>
        <p:spPr>
          <a:xfrm>
            <a:off x="35651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6" name="Rechthoek 85"/>
          <p:cNvSpPr/>
          <p:nvPr/>
        </p:nvSpPr>
        <p:spPr>
          <a:xfrm>
            <a:off x="35651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7" name="Rechthoek 86"/>
          <p:cNvSpPr/>
          <p:nvPr/>
        </p:nvSpPr>
        <p:spPr>
          <a:xfrm>
            <a:off x="36667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8" name="Rechthoek 87"/>
          <p:cNvSpPr/>
          <p:nvPr/>
        </p:nvSpPr>
        <p:spPr>
          <a:xfrm>
            <a:off x="36667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89" name="Rechthoek 88"/>
          <p:cNvSpPr/>
          <p:nvPr/>
        </p:nvSpPr>
        <p:spPr>
          <a:xfrm>
            <a:off x="37588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0" name="Rechthoek 89"/>
          <p:cNvSpPr/>
          <p:nvPr/>
        </p:nvSpPr>
        <p:spPr>
          <a:xfrm>
            <a:off x="37588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1" name="Rechthoek 90"/>
          <p:cNvSpPr/>
          <p:nvPr/>
        </p:nvSpPr>
        <p:spPr>
          <a:xfrm>
            <a:off x="38572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2" name="Rechthoek 91"/>
          <p:cNvSpPr/>
          <p:nvPr/>
        </p:nvSpPr>
        <p:spPr>
          <a:xfrm>
            <a:off x="38572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3" name="Rechthoek 92"/>
          <p:cNvSpPr/>
          <p:nvPr/>
        </p:nvSpPr>
        <p:spPr>
          <a:xfrm>
            <a:off x="39493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4" name="Rechthoek 93"/>
          <p:cNvSpPr/>
          <p:nvPr/>
        </p:nvSpPr>
        <p:spPr>
          <a:xfrm>
            <a:off x="39493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5" name="Rechthoek 94"/>
          <p:cNvSpPr/>
          <p:nvPr/>
        </p:nvSpPr>
        <p:spPr>
          <a:xfrm>
            <a:off x="40509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6" name="Rechthoek 95"/>
          <p:cNvSpPr/>
          <p:nvPr/>
        </p:nvSpPr>
        <p:spPr>
          <a:xfrm>
            <a:off x="40509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7" name="Rechthoek 96"/>
          <p:cNvSpPr/>
          <p:nvPr/>
        </p:nvSpPr>
        <p:spPr>
          <a:xfrm>
            <a:off x="414303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8" name="Rechthoek 97"/>
          <p:cNvSpPr/>
          <p:nvPr/>
        </p:nvSpPr>
        <p:spPr>
          <a:xfrm>
            <a:off x="414303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99" name="Rechthoek 98"/>
          <p:cNvSpPr/>
          <p:nvPr/>
        </p:nvSpPr>
        <p:spPr>
          <a:xfrm>
            <a:off x="423510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0" name="Rechthoek 99"/>
          <p:cNvSpPr/>
          <p:nvPr/>
        </p:nvSpPr>
        <p:spPr>
          <a:xfrm>
            <a:off x="423510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1" name="Rechthoek 100"/>
          <p:cNvSpPr/>
          <p:nvPr/>
        </p:nvSpPr>
        <p:spPr>
          <a:xfrm>
            <a:off x="43271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2" name="Rechthoek 101"/>
          <p:cNvSpPr/>
          <p:nvPr/>
        </p:nvSpPr>
        <p:spPr>
          <a:xfrm>
            <a:off x="43271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3" name="Rechthoek 102"/>
          <p:cNvSpPr/>
          <p:nvPr/>
        </p:nvSpPr>
        <p:spPr>
          <a:xfrm>
            <a:off x="44287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4" name="Rechthoek 103"/>
          <p:cNvSpPr/>
          <p:nvPr/>
        </p:nvSpPr>
        <p:spPr>
          <a:xfrm>
            <a:off x="44287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5" name="Rechthoek 104"/>
          <p:cNvSpPr/>
          <p:nvPr/>
        </p:nvSpPr>
        <p:spPr>
          <a:xfrm>
            <a:off x="45208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6" name="Rechthoek 105"/>
          <p:cNvSpPr/>
          <p:nvPr/>
        </p:nvSpPr>
        <p:spPr>
          <a:xfrm>
            <a:off x="45208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7" name="Rechthoek 106"/>
          <p:cNvSpPr/>
          <p:nvPr/>
        </p:nvSpPr>
        <p:spPr>
          <a:xfrm>
            <a:off x="46192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8" name="Rechthoek 107"/>
          <p:cNvSpPr/>
          <p:nvPr/>
        </p:nvSpPr>
        <p:spPr>
          <a:xfrm>
            <a:off x="46192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09" name="Rechthoek 108"/>
          <p:cNvSpPr/>
          <p:nvPr/>
        </p:nvSpPr>
        <p:spPr>
          <a:xfrm>
            <a:off x="47113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0" name="Rechthoek 109"/>
          <p:cNvSpPr/>
          <p:nvPr/>
        </p:nvSpPr>
        <p:spPr>
          <a:xfrm>
            <a:off x="47113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1" name="Rechthoek 110"/>
          <p:cNvSpPr/>
          <p:nvPr/>
        </p:nvSpPr>
        <p:spPr>
          <a:xfrm>
            <a:off x="48129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2" name="Rechthoek 111"/>
          <p:cNvSpPr/>
          <p:nvPr/>
        </p:nvSpPr>
        <p:spPr>
          <a:xfrm>
            <a:off x="48129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3" name="Rechthoek 112"/>
          <p:cNvSpPr/>
          <p:nvPr/>
        </p:nvSpPr>
        <p:spPr>
          <a:xfrm>
            <a:off x="490503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4" name="Rechthoek 113"/>
          <p:cNvSpPr/>
          <p:nvPr/>
        </p:nvSpPr>
        <p:spPr>
          <a:xfrm>
            <a:off x="490503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5" name="Rechthoek 114"/>
          <p:cNvSpPr/>
          <p:nvPr/>
        </p:nvSpPr>
        <p:spPr>
          <a:xfrm>
            <a:off x="499710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6" name="Rechthoek 115"/>
          <p:cNvSpPr/>
          <p:nvPr/>
        </p:nvSpPr>
        <p:spPr>
          <a:xfrm>
            <a:off x="499710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7" name="Rechthoek 116"/>
          <p:cNvSpPr/>
          <p:nvPr/>
        </p:nvSpPr>
        <p:spPr>
          <a:xfrm>
            <a:off x="508918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8" name="Rechthoek 117"/>
          <p:cNvSpPr/>
          <p:nvPr/>
        </p:nvSpPr>
        <p:spPr>
          <a:xfrm>
            <a:off x="508918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19" name="Rechthoek 118"/>
          <p:cNvSpPr/>
          <p:nvPr/>
        </p:nvSpPr>
        <p:spPr>
          <a:xfrm>
            <a:off x="519078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0" name="Rechthoek 119"/>
          <p:cNvSpPr/>
          <p:nvPr/>
        </p:nvSpPr>
        <p:spPr>
          <a:xfrm>
            <a:off x="519078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1" name="Rechthoek 120"/>
          <p:cNvSpPr/>
          <p:nvPr/>
        </p:nvSpPr>
        <p:spPr>
          <a:xfrm>
            <a:off x="52828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2" name="Rechthoek 121"/>
          <p:cNvSpPr/>
          <p:nvPr/>
        </p:nvSpPr>
        <p:spPr>
          <a:xfrm>
            <a:off x="52828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3" name="Rechthoek 122"/>
          <p:cNvSpPr/>
          <p:nvPr/>
        </p:nvSpPr>
        <p:spPr>
          <a:xfrm>
            <a:off x="538128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4" name="Rechthoek 123"/>
          <p:cNvSpPr/>
          <p:nvPr/>
        </p:nvSpPr>
        <p:spPr>
          <a:xfrm>
            <a:off x="538128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5" name="Rechthoek 124"/>
          <p:cNvSpPr/>
          <p:nvPr/>
        </p:nvSpPr>
        <p:spPr>
          <a:xfrm>
            <a:off x="54733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6" name="Rechthoek 125"/>
          <p:cNvSpPr/>
          <p:nvPr/>
        </p:nvSpPr>
        <p:spPr>
          <a:xfrm>
            <a:off x="54733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7" name="Rechthoek 126"/>
          <p:cNvSpPr/>
          <p:nvPr/>
        </p:nvSpPr>
        <p:spPr>
          <a:xfrm>
            <a:off x="5574956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8" name="Rechthoek 127"/>
          <p:cNvSpPr/>
          <p:nvPr/>
        </p:nvSpPr>
        <p:spPr>
          <a:xfrm>
            <a:off x="5574956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29" name="Rechthoek 128"/>
          <p:cNvSpPr/>
          <p:nvPr/>
        </p:nvSpPr>
        <p:spPr>
          <a:xfrm>
            <a:off x="5667030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0" name="Rechthoek 129"/>
          <p:cNvSpPr/>
          <p:nvPr/>
        </p:nvSpPr>
        <p:spPr>
          <a:xfrm>
            <a:off x="5667030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1" name="Rechthoek 130"/>
          <p:cNvSpPr/>
          <p:nvPr/>
        </p:nvSpPr>
        <p:spPr>
          <a:xfrm>
            <a:off x="576451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2" name="Rechthoek 131"/>
          <p:cNvSpPr/>
          <p:nvPr/>
        </p:nvSpPr>
        <p:spPr>
          <a:xfrm>
            <a:off x="576451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3" name="Rechthoek 132"/>
          <p:cNvSpPr/>
          <p:nvPr/>
        </p:nvSpPr>
        <p:spPr>
          <a:xfrm>
            <a:off x="5856592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4" name="Rechthoek 133"/>
          <p:cNvSpPr/>
          <p:nvPr/>
        </p:nvSpPr>
        <p:spPr>
          <a:xfrm>
            <a:off x="5856592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5" name="Rechthoek 134"/>
          <p:cNvSpPr/>
          <p:nvPr/>
        </p:nvSpPr>
        <p:spPr>
          <a:xfrm>
            <a:off x="5958192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6" name="Rechthoek 135"/>
          <p:cNvSpPr/>
          <p:nvPr/>
        </p:nvSpPr>
        <p:spPr>
          <a:xfrm>
            <a:off x="5958192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7" name="Rechthoek 136"/>
          <p:cNvSpPr/>
          <p:nvPr/>
        </p:nvSpPr>
        <p:spPr>
          <a:xfrm>
            <a:off x="605026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8" name="Rechthoek 137"/>
          <p:cNvSpPr/>
          <p:nvPr/>
        </p:nvSpPr>
        <p:spPr>
          <a:xfrm>
            <a:off x="605026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39" name="Rechthoek 138"/>
          <p:cNvSpPr/>
          <p:nvPr/>
        </p:nvSpPr>
        <p:spPr>
          <a:xfrm>
            <a:off x="615218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0" name="Rechthoek 139"/>
          <p:cNvSpPr/>
          <p:nvPr/>
        </p:nvSpPr>
        <p:spPr>
          <a:xfrm>
            <a:off x="615218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1" name="Rechthoek 140"/>
          <p:cNvSpPr/>
          <p:nvPr/>
        </p:nvSpPr>
        <p:spPr>
          <a:xfrm>
            <a:off x="6244262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2" name="Rechthoek 141"/>
          <p:cNvSpPr/>
          <p:nvPr/>
        </p:nvSpPr>
        <p:spPr>
          <a:xfrm>
            <a:off x="6244262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3" name="Rechthoek 142"/>
          <p:cNvSpPr/>
          <p:nvPr/>
        </p:nvSpPr>
        <p:spPr>
          <a:xfrm>
            <a:off x="633633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4" name="Rechthoek 143"/>
          <p:cNvSpPr/>
          <p:nvPr/>
        </p:nvSpPr>
        <p:spPr>
          <a:xfrm>
            <a:off x="633633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5" name="Rechthoek 144"/>
          <p:cNvSpPr/>
          <p:nvPr/>
        </p:nvSpPr>
        <p:spPr>
          <a:xfrm>
            <a:off x="642841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6" name="Rechthoek 145"/>
          <p:cNvSpPr/>
          <p:nvPr/>
        </p:nvSpPr>
        <p:spPr>
          <a:xfrm>
            <a:off x="642841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7" name="Rechthoek 146"/>
          <p:cNvSpPr/>
          <p:nvPr/>
        </p:nvSpPr>
        <p:spPr>
          <a:xfrm>
            <a:off x="6530012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8" name="Rechthoek 147"/>
          <p:cNvSpPr/>
          <p:nvPr/>
        </p:nvSpPr>
        <p:spPr>
          <a:xfrm>
            <a:off x="6530012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49" name="Rechthoek 148"/>
          <p:cNvSpPr/>
          <p:nvPr/>
        </p:nvSpPr>
        <p:spPr>
          <a:xfrm>
            <a:off x="662208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0" name="Rechthoek 149"/>
          <p:cNvSpPr/>
          <p:nvPr/>
        </p:nvSpPr>
        <p:spPr>
          <a:xfrm>
            <a:off x="662208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1" name="Rechthoek 150"/>
          <p:cNvSpPr/>
          <p:nvPr/>
        </p:nvSpPr>
        <p:spPr>
          <a:xfrm>
            <a:off x="672051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2" name="Rechthoek 151"/>
          <p:cNvSpPr/>
          <p:nvPr/>
        </p:nvSpPr>
        <p:spPr>
          <a:xfrm>
            <a:off x="672051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3" name="Rechthoek 152"/>
          <p:cNvSpPr/>
          <p:nvPr/>
        </p:nvSpPr>
        <p:spPr>
          <a:xfrm>
            <a:off x="681258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4" name="Rechthoek 153"/>
          <p:cNvSpPr/>
          <p:nvPr/>
        </p:nvSpPr>
        <p:spPr>
          <a:xfrm>
            <a:off x="681258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5" name="Rechthoek 154"/>
          <p:cNvSpPr/>
          <p:nvPr/>
        </p:nvSpPr>
        <p:spPr>
          <a:xfrm>
            <a:off x="691418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6" name="Rechthoek 155"/>
          <p:cNvSpPr/>
          <p:nvPr/>
        </p:nvSpPr>
        <p:spPr>
          <a:xfrm>
            <a:off x="691418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7" name="Rechthoek 156"/>
          <p:cNvSpPr/>
          <p:nvPr/>
        </p:nvSpPr>
        <p:spPr>
          <a:xfrm>
            <a:off x="700626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8" name="Rechthoek 157"/>
          <p:cNvSpPr/>
          <p:nvPr/>
        </p:nvSpPr>
        <p:spPr>
          <a:xfrm>
            <a:off x="700626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59" name="Rechthoek 158"/>
          <p:cNvSpPr/>
          <p:nvPr/>
        </p:nvSpPr>
        <p:spPr>
          <a:xfrm>
            <a:off x="709833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0" name="Rechthoek 159"/>
          <p:cNvSpPr/>
          <p:nvPr/>
        </p:nvSpPr>
        <p:spPr>
          <a:xfrm>
            <a:off x="7098337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1" name="Rechthoek 160"/>
          <p:cNvSpPr/>
          <p:nvPr/>
        </p:nvSpPr>
        <p:spPr>
          <a:xfrm>
            <a:off x="7190412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2" name="Rechthoek 161"/>
          <p:cNvSpPr/>
          <p:nvPr/>
        </p:nvSpPr>
        <p:spPr>
          <a:xfrm>
            <a:off x="7190412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3" name="Rechthoek 162"/>
          <p:cNvSpPr/>
          <p:nvPr/>
        </p:nvSpPr>
        <p:spPr>
          <a:xfrm>
            <a:off x="7292011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4" name="Rechthoek 163"/>
          <p:cNvSpPr/>
          <p:nvPr/>
        </p:nvSpPr>
        <p:spPr>
          <a:xfrm>
            <a:off x="7292011" y="6372065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5" name="Rechthoek 164"/>
          <p:cNvSpPr/>
          <p:nvPr/>
        </p:nvSpPr>
        <p:spPr>
          <a:xfrm>
            <a:off x="738408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6" name="Rechthoek 165"/>
          <p:cNvSpPr/>
          <p:nvPr/>
        </p:nvSpPr>
        <p:spPr>
          <a:xfrm>
            <a:off x="7482192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167" name="Rechthoek 166"/>
          <p:cNvSpPr/>
          <p:nvPr/>
        </p:nvSpPr>
        <p:spPr>
          <a:xfrm>
            <a:off x="7574267" y="6228132"/>
            <a:ext cx="49549" cy="66065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6255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sz="1400" kern="1200">
          <a:solidFill>
            <a:srgbClr val="0C2074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1400" i="1" kern="1200">
          <a:solidFill>
            <a:srgbClr val="0C2074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2400" b="1" i="0" kern="120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48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C207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2" Type="http://schemas.openxmlformats.org/officeDocument/2006/relationships/hyperlink" Target="mailto:face.it.voor.jongeren@erasmusmc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microsoft.com/office/2007/relationships/hdphoto" Target="../media/hdphoto3.wdp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 bwMode="auto">
          <a:xfrm>
            <a:off x="502594" y="879588"/>
            <a:ext cx="6806668" cy="91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kern="0" dirty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rPr>
              <a:t>Face IT voor jongeren: online programma voor jongeren met een zichtbare aandoening</a:t>
            </a:r>
            <a:endParaRPr lang="en-US" kern="0" dirty="0">
              <a:solidFill>
                <a:srgbClr val="0C207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Rectangle 4098"/>
          <p:cNvSpPr txBox="1">
            <a:spLocks noChangeArrowheads="1"/>
          </p:cNvSpPr>
          <p:nvPr/>
        </p:nvSpPr>
        <p:spPr>
          <a:xfrm>
            <a:off x="323528" y="4293096"/>
            <a:ext cx="4896544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0">
                <a:solidFill>
                  <a:srgbClr val="86D2E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nl-NL" altLang="en-US" sz="1600" b="0" dirty="0" smtClean="0">
                <a:solidFill>
                  <a:srgbClr val="0C2074"/>
                </a:solidFill>
              </a:rPr>
              <a:t>Promovenda/psycholoog-onderzoeker </a:t>
            </a:r>
            <a:endParaRPr lang="nl-NL" altLang="en-US" sz="1600" b="0" dirty="0">
              <a:solidFill>
                <a:srgbClr val="0C2074"/>
              </a:solidFill>
            </a:endParaRPr>
          </a:p>
          <a:p>
            <a:r>
              <a:rPr lang="nl-NL" sz="1600" b="0" dirty="0">
                <a:solidFill>
                  <a:srgbClr val="0C2074"/>
                </a:solidFill>
              </a:rPr>
              <a:t>Afdeling kinder- en jeugdpsychiatrie/psychologie</a:t>
            </a:r>
          </a:p>
          <a:p>
            <a:r>
              <a:rPr lang="nl-NL" sz="1600" b="0" dirty="0">
                <a:solidFill>
                  <a:srgbClr val="0C2074"/>
                </a:solidFill>
              </a:rPr>
              <a:t>Erasmus MC – Sophia Kinderziekenhuis</a:t>
            </a:r>
          </a:p>
          <a:p>
            <a:r>
              <a:rPr lang="nl-NL" sz="1600" b="0" dirty="0">
                <a:solidFill>
                  <a:srgbClr val="0C2074"/>
                </a:solidFill>
              </a:rPr>
              <a:t>face.it.voor.jongeren@erasmusmc.nl</a:t>
            </a:r>
          </a:p>
          <a:p>
            <a:pPr fontAlgn="auto">
              <a:spcAft>
                <a:spcPts val="0"/>
              </a:spcAft>
            </a:pPr>
            <a:r>
              <a:rPr lang="nl-NL" altLang="en-US" sz="2000" b="0" dirty="0" smtClean="0"/>
              <a:t>	</a:t>
            </a:r>
            <a:endParaRPr lang="en-US" altLang="en-US" sz="2000" b="0" dirty="0"/>
          </a:p>
        </p:txBody>
      </p:sp>
      <p:sp>
        <p:nvSpPr>
          <p:cNvPr id="6" name="Rectangle 4098"/>
          <p:cNvSpPr txBox="1">
            <a:spLocks noChangeArrowheads="1"/>
          </p:cNvSpPr>
          <p:nvPr/>
        </p:nvSpPr>
        <p:spPr>
          <a:xfrm>
            <a:off x="493575" y="1833328"/>
            <a:ext cx="7772400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0">
                <a:solidFill>
                  <a:srgbClr val="86D2E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nl-NL" altLang="en-US" sz="2000" dirty="0"/>
              <a:t>drs. Marije van </a:t>
            </a:r>
            <a:r>
              <a:rPr lang="nl-NL" altLang="en-US" sz="2000" dirty="0" smtClean="0"/>
              <a:t>Dalen</a:t>
            </a:r>
          </a:p>
          <a:p>
            <a:endParaRPr lang="nl-NL" altLang="en-US" sz="2000" dirty="0"/>
          </a:p>
          <a:p>
            <a:pPr fontAlgn="auto">
              <a:spcAft>
                <a:spcPts val="0"/>
              </a:spcAft>
            </a:pPr>
            <a:r>
              <a:rPr lang="nl-NL" altLang="en-US" sz="2000" dirty="0" smtClean="0"/>
              <a:t>	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3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Psychosociale uitkomsten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De mate van zichtbaarheid van de aandoening is niet gerelateerd aan ervaren mate van stress</a:t>
            </a:r>
            <a:r>
              <a:rPr lang="nl-NL" sz="2000" i="1" dirty="0" smtClean="0"/>
              <a:t> </a:t>
            </a:r>
            <a:r>
              <a:rPr lang="nl-NL" sz="1600" dirty="0" smtClean="0"/>
              <a:t>(</a:t>
            </a:r>
            <a:r>
              <a:rPr lang="en-GB" sz="1600" dirty="0"/>
              <a:t>Moss, 2005; Rumsey &amp; Harcourt, </a:t>
            </a:r>
            <a:r>
              <a:rPr lang="en-GB" sz="1600" dirty="0" smtClean="0"/>
              <a:t>2007)</a:t>
            </a:r>
            <a:r>
              <a:rPr lang="en-GB" sz="2000" dirty="0" smtClean="0"/>
              <a:t>.</a:t>
            </a:r>
          </a:p>
          <a:p>
            <a:pPr lvl="1"/>
            <a:r>
              <a:rPr lang="en-GB" sz="2000" dirty="0" err="1" smtClean="0"/>
              <a:t>Subjectieve</a:t>
            </a:r>
            <a:r>
              <a:rPr lang="en-GB" sz="2000" dirty="0" smtClean="0"/>
              <a:t> </a:t>
            </a:r>
            <a:r>
              <a:rPr lang="en-GB" sz="2000" dirty="0" err="1" smtClean="0"/>
              <a:t>zichtbaarheid</a:t>
            </a:r>
            <a:r>
              <a:rPr lang="en-GB" sz="2000" dirty="0" smtClean="0"/>
              <a:t> </a:t>
            </a:r>
            <a:r>
              <a:rPr lang="en-GB" sz="2000" dirty="0" err="1" smtClean="0"/>
              <a:t>wel</a:t>
            </a:r>
            <a:r>
              <a:rPr lang="en-GB" sz="2000" dirty="0" smtClean="0"/>
              <a:t>.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Belangrijk deel ervaart negatieve psychosociale uitkomsten </a:t>
            </a:r>
            <a:r>
              <a:rPr lang="nl-NL" sz="1600" dirty="0" smtClean="0"/>
              <a:t>(</a:t>
            </a:r>
            <a:r>
              <a:rPr lang="nl-NL" sz="1600" dirty="0" err="1" smtClean="0"/>
              <a:t>Rumsey</a:t>
            </a:r>
            <a:r>
              <a:rPr lang="nl-NL" sz="1600" dirty="0" smtClean="0"/>
              <a:t> &amp; Harcourt, 2007; Thompson &amp; Kent, 2001)</a:t>
            </a:r>
            <a:r>
              <a:rPr lang="nl-NL" sz="2000" dirty="0" smtClean="0"/>
              <a:t>:</a:t>
            </a:r>
          </a:p>
          <a:p>
            <a:pPr lvl="1"/>
            <a:r>
              <a:rPr lang="nl-NL" sz="2000" dirty="0" smtClean="0"/>
              <a:t>Verhoogd zelfbewustzijn</a:t>
            </a:r>
          </a:p>
          <a:p>
            <a:pPr lvl="1"/>
            <a:r>
              <a:rPr lang="nl-NL" sz="2000" dirty="0" err="1" smtClean="0"/>
              <a:t>Neuroticisme</a:t>
            </a:r>
            <a:endParaRPr lang="nl-NL" sz="2000" dirty="0" smtClean="0"/>
          </a:p>
          <a:p>
            <a:pPr lvl="1"/>
            <a:r>
              <a:rPr lang="nl-NL" sz="2000" dirty="0" smtClean="0"/>
              <a:t>Internaliserende symptomen: angst en depressie</a:t>
            </a:r>
          </a:p>
          <a:p>
            <a:pPr lvl="1"/>
            <a:r>
              <a:rPr lang="nl-NL" sz="2000" dirty="0" smtClean="0"/>
              <a:t>Moeite met sociaal functioneren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99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Beschikbare programma’s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Weinig tot geen bewijs </a:t>
            </a:r>
            <a:r>
              <a:rPr lang="nl-NL" sz="1600" dirty="0" smtClean="0"/>
              <a:t>(</a:t>
            </a:r>
            <a:r>
              <a:rPr lang="nl-NL" sz="1600" dirty="0" err="1" smtClean="0"/>
              <a:t>Jenkinson</a:t>
            </a:r>
            <a:r>
              <a:rPr lang="nl-NL" sz="1600" dirty="0" smtClean="0"/>
              <a:t>, Williamson, Byron-Daniel &amp; </a:t>
            </a:r>
            <a:r>
              <a:rPr lang="nl-NL" sz="1600" dirty="0" err="1" smtClean="0"/>
              <a:t>Moss</a:t>
            </a:r>
            <a:r>
              <a:rPr lang="nl-NL" sz="1600" dirty="0" smtClean="0"/>
              <a:t>, 2015)</a:t>
            </a:r>
            <a:endParaRPr lang="nl-NL" sz="1800" dirty="0" smtClean="0"/>
          </a:p>
          <a:p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Tekortkomingen in 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onderzoeksmethoden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Bewijs voor sociale vaardigheidstraining 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en cognitieve gedragstherapie </a:t>
            </a:r>
            <a:r>
              <a:rPr lang="nl-NL" sz="1600" dirty="0" smtClean="0"/>
              <a:t>(</a:t>
            </a:r>
            <a:r>
              <a:rPr lang="nl-NL" sz="1600" dirty="0" err="1" smtClean="0"/>
              <a:t>Bessell</a:t>
            </a:r>
            <a:r>
              <a:rPr lang="nl-NL" sz="1600" dirty="0" smtClean="0"/>
              <a:t> &amp; </a:t>
            </a:r>
            <a:r>
              <a:rPr lang="nl-NL" sz="1600" dirty="0" err="1" smtClean="0"/>
              <a:t>Moss</a:t>
            </a:r>
            <a:r>
              <a:rPr lang="nl-NL" sz="1600" dirty="0" smtClean="0"/>
              <a:t>, 2007)</a:t>
            </a:r>
            <a:endParaRPr lang="en-US" sz="1600" dirty="0"/>
          </a:p>
        </p:txBody>
      </p:sp>
      <p:pic>
        <p:nvPicPr>
          <p:cNvPr id="2052" name="Picture 4" descr="Afbeeldingsresultaat voor moti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123373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Face IT voor jongeren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Young People (YP) Face IT: </a:t>
            </a:r>
          </a:p>
          <a:p>
            <a:r>
              <a:rPr lang="nl-NL" sz="2000" dirty="0" smtClean="0"/>
              <a:t>ontwikkeld in Engeland, </a:t>
            </a:r>
          </a:p>
          <a:p>
            <a:r>
              <a:rPr lang="nl-NL" sz="2000" dirty="0" smtClean="0"/>
              <a:t>Centre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Appearance</a:t>
            </a:r>
            <a:r>
              <a:rPr lang="nl-NL" sz="2000" dirty="0" smtClean="0"/>
              <a:t> </a:t>
            </a:r>
          </a:p>
          <a:p>
            <a:r>
              <a:rPr lang="nl-NL" sz="2000" dirty="0" smtClean="0"/>
              <a:t>Research.</a:t>
            </a:r>
          </a:p>
          <a:p>
            <a:endParaRPr lang="nl-NL" sz="2000" dirty="0" smtClean="0"/>
          </a:p>
          <a:p>
            <a:r>
              <a:rPr lang="nl-NL" sz="2000" dirty="0" smtClean="0"/>
              <a:t>Ontwikkeld met jongeren</a:t>
            </a:r>
          </a:p>
          <a:p>
            <a:endParaRPr lang="nl-NL" sz="2000" dirty="0"/>
          </a:p>
          <a:p>
            <a:r>
              <a:rPr lang="nl-NL" sz="2000" dirty="0" smtClean="0"/>
              <a:t>Versie voor volwassenen </a:t>
            </a:r>
          </a:p>
          <a:p>
            <a:r>
              <a:rPr lang="nl-NL" sz="2000" dirty="0" smtClean="0"/>
              <a:t>vermindert angst en </a:t>
            </a:r>
          </a:p>
          <a:p>
            <a:r>
              <a:rPr lang="nl-NL" sz="2000" dirty="0" smtClean="0"/>
              <a:t>depressieve klachten</a:t>
            </a:r>
            <a:endParaRPr lang="nl-NL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25625"/>
            <a:ext cx="4576157" cy="30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492" r="2089"/>
          <a:stretch/>
        </p:blipFill>
        <p:spPr bwMode="auto">
          <a:xfrm>
            <a:off x="2025649" y="0"/>
            <a:ext cx="4832351" cy="69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van programma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5"/>
            <a:ext cx="7886700" cy="4692180"/>
          </a:xfrm>
        </p:spPr>
        <p:txBody>
          <a:bodyPr/>
          <a:lstStyle/>
          <a:p>
            <a:r>
              <a:rPr lang="nl-NL" sz="2000" dirty="0" smtClean="0"/>
              <a:t>Zeven wekelijkse sessies, 1 opfrissessie</a:t>
            </a:r>
          </a:p>
          <a:p>
            <a:endParaRPr lang="nl-NL" sz="2000" dirty="0"/>
          </a:p>
          <a:p>
            <a:r>
              <a:rPr lang="nl-NL" sz="2000" dirty="0" smtClean="0"/>
              <a:t>Tekst, plaatjes, video’s, taken en huiswerkopdrachten</a:t>
            </a:r>
          </a:p>
          <a:p>
            <a:endParaRPr lang="nl-NL" sz="2000" dirty="0"/>
          </a:p>
          <a:p>
            <a:r>
              <a:rPr lang="nl-NL" sz="2000" dirty="0" smtClean="0"/>
              <a:t>Sociale vaardigheidstraining/Cognitieve gedragstherapie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r="1932" b="4170"/>
          <a:stretch/>
        </p:blipFill>
        <p:spPr bwMode="auto">
          <a:xfrm>
            <a:off x="1835696" y="3429000"/>
            <a:ext cx="547260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onderzoek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934530" y="2448704"/>
            <a:ext cx="2060666" cy="1801281"/>
          </a:xfrm>
          <a:custGeom>
            <a:avLst/>
            <a:gdLst>
              <a:gd name="connsiteX0" fmla="*/ 0 w 2060666"/>
              <a:gd name="connsiteY0" fmla="*/ 270192 h 1801281"/>
              <a:gd name="connsiteX1" fmla="*/ 1160026 w 2060666"/>
              <a:gd name="connsiteY1" fmla="*/ 270192 h 1801281"/>
              <a:gd name="connsiteX2" fmla="*/ 1160026 w 2060666"/>
              <a:gd name="connsiteY2" fmla="*/ 0 h 1801281"/>
              <a:gd name="connsiteX3" fmla="*/ 2060666 w 2060666"/>
              <a:gd name="connsiteY3" fmla="*/ 900641 h 1801281"/>
              <a:gd name="connsiteX4" fmla="*/ 1160026 w 2060666"/>
              <a:gd name="connsiteY4" fmla="*/ 1801281 h 1801281"/>
              <a:gd name="connsiteX5" fmla="*/ 1160026 w 2060666"/>
              <a:gd name="connsiteY5" fmla="*/ 1531089 h 1801281"/>
              <a:gd name="connsiteX6" fmla="*/ 0 w 2060666"/>
              <a:gd name="connsiteY6" fmla="*/ 1531089 h 1801281"/>
              <a:gd name="connsiteX7" fmla="*/ 0 w 2060666"/>
              <a:gd name="connsiteY7" fmla="*/ 270192 h 180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0666" h="1801281">
                <a:moveTo>
                  <a:pt x="0" y="270192"/>
                </a:moveTo>
                <a:lnTo>
                  <a:pt x="1160026" y="270192"/>
                </a:lnTo>
                <a:lnTo>
                  <a:pt x="1160026" y="0"/>
                </a:lnTo>
                <a:lnTo>
                  <a:pt x="2060666" y="900641"/>
                </a:lnTo>
                <a:lnTo>
                  <a:pt x="1160026" y="1801281"/>
                </a:lnTo>
                <a:lnTo>
                  <a:pt x="1160026" y="1531089"/>
                </a:lnTo>
                <a:lnTo>
                  <a:pt x="0" y="1531089"/>
                </a:lnTo>
                <a:lnTo>
                  <a:pt x="0" y="270192"/>
                </a:lnTo>
                <a:close/>
              </a:path>
            </a:pathLst>
          </a:custGeom>
          <a:solidFill>
            <a:srgbClr val="40A660">
              <a:alpha val="90000"/>
            </a:srgbClr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726" tIns="279082" rIns="558706" bIns="27908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>
                <a:solidFill>
                  <a:schemeClr val="bg1"/>
                </a:solidFill>
              </a:rPr>
              <a:t>Vertalen</a:t>
            </a:r>
            <a:r>
              <a:rPr lang="en-US" sz="1400" kern="1200" dirty="0" smtClean="0">
                <a:solidFill>
                  <a:schemeClr val="bg1"/>
                </a:solidFill>
              </a:rPr>
              <a:t> </a:t>
            </a:r>
            <a:r>
              <a:rPr lang="en-US" sz="1400" kern="1200" dirty="0" err="1" smtClean="0">
                <a:solidFill>
                  <a:schemeClr val="bg1"/>
                </a:solidFill>
              </a:rPr>
              <a:t>programma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19363" y="2834178"/>
            <a:ext cx="1030333" cy="1030333"/>
          </a:xfrm>
          <a:custGeom>
            <a:avLst/>
            <a:gdLst>
              <a:gd name="connsiteX0" fmla="*/ 0 w 1030333"/>
              <a:gd name="connsiteY0" fmla="*/ 515167 h 1030333"/>
              <a:gd name="connsiteX1" fmla="*/ 515167 w 1030333"/>
              <a:gd name="connsiteY1" fmla="*/ 0 h 1030333"/>
              <a:gd name="connsiteX2" fmla="*/ 1030334 w 1030333"/>
              <a:gd name="connsiteY2" fmla="*/ 515167 h 1030333"/>
              <a:gd name="connsiteX3" fmla="*/ 515167 w 1030333"/>
              <a:gd name="connsiteY3" fmla="*/ 1030334 h 1030333"/>
              <a:gd name="connsiteX4" fmla="*/ 0 w 1030333"/>
              <a:gd name="connsiteY4" fmla="*/ 515167 h 103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33" h="1030333">
                <a:moveTo>
                  <a:pt x="0" y="515167"/>
                </a:moveTo>
                <a:cubicBezTo>
                  <a:pt x="0" y="230648"/>
                  <a:pt x="230648" y="0"/>
                  <a:pt x="515167" y="0"/>
                </a:cubicBezTo>
                <a:cubicBezTo>
                  <a:pt x="799686" y="0"/>
                  <a:pt x="1030334" y="230648"/>
                  <a:pt x="1030334" y="515167"/>
                </a:cubicBezTo>
                <a:cubicBezTo>
                  <a:pt x="1030334" y="799686"/>
                  <a:pt x="799686" y="1030334"/>
                  <a:pt x="515167" y="1030334"/>
                </a:cubicBezTo>
                <a:cubicBezTo>
                  <a:pt x="230648" y="1030334"/>
                  <a:pt x="0" y="799686"/>
                  <a:pt x="0" y="515167"/>
                </a:cubicBezTo>
                <a:close/>
              </a:path>
            </a:pathLst>
          </a:custGeom>
          <a:solidFill>
            <a:srgbClr val="40A6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39" tIns="182639" rIns="182639" bIns="182639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smtClean="0"/>
              <a:t>1. </a:t>
            </a:r>
            <a:endParaRPr lang="en-US" sz="5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3639155" y="2448704"/>
            <a:ext cx="2060666" cy="1801281"/>
          </a:xfrm>
          <a:custGeom>
            <a:avLst/>
            <a:gdLst>
              <a:gd name="connsiteX0" fmla="*/ 0 w 2060666"/>
              <a:gd name="connsiteY0" fmla="*/ 270192 h 1801281"/>
              <a:gd name="connsiteX1" fmla="*/ 1160026 w 2060666"/>
              <a:gd name="connsiteY1" fmla="*/ 270192 h 1801281"/>
              <a:gd name="connsiteX2" fmla="*/ 1160026 w 2060666"/>
              <a:gd name="connsiteY2" fmla="*/ 0 h 1801281"/>
              <a:gd name="connsiteX3" fmla="*/ 2060666 w 2060666"/>
              <a:gd name="connsiteY3" fmla="*/ 900641 h 1801281"/>
              <a:gd name="connsiteX4" fmla="*/ 1160026 w 2060666"/>
              <a:gd name="connsiteY4" fmla="*/ 1801281 h 1801281"/>
              <a:gd name="connsiteX5" fmla="*/ 1160026 w 2060666"/>
              <a:gd name="connsiteY5" fmla="*/ 1531089 h 1801281"/>
              <a:gd name="connsiteX6" fmla="*/ 0 w 2060666"/>
              <a:gd name="connsiteY6" fmla="*/ 1531089 h 1801281"/>
              <a:gd name="connsiteX7" fmla="*/ 0 w 2060666"/>
              <a:gd name="connsiteY7" fmla="*/ 270192 h 180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0666" h="1801281">
                <a:moveTo>
                  <a:pt x="0" y="270192"/>
                </a:moveTo>
                <a:lnTo>
                  <a:pt x="1160026" y="270192"/>
                </a:lnTo>
                <a:lnTo>
                  <a:pt x="1160026" y="0"/>
                </a:lnTo>
                <a:lnTo>
                  <a:pt x="2060666" y="900641"/>
                </a:lnTo>
                <a:lnTo>
                  <a:pt x="1160026" y="1801281"/>
                </a:lnTo>
                <a:lnTo>
                  <a:pt x="1160026" y="1531089"/>
                </a:lnTo>
                <a:lnTo>
                  <a:pt x="0" y="1531089"/>
                </a:lnTo>
                <a:lnTo>
                  <a:pt x="0" y="270192"/>
                </a:lnTo>
                <a:close/>
              </a:path>
            </a:pathLst>
          </a:custGeom>
          <a:solidFill>
            <a:srgbClr val="4FAD1C">
              <a:alpha val="90000"/>
            </a:srgbClr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-461142"/>
              <a:satOff val="10688"/>
              <a:lumOff val="5278"/>
              <a:alphaOff val="0"/>
            </a:schemeClr>
          </a:lnRef>
          <a:fillRef idx="1">
            <a:schemeClr val="accent4">
              <a:tint val="40000"/>
              <a:alpha val="90000"/>
              <a:hueOff val="-461142"/>
              <a:satOff val="10688"/>
              <a:lumOff val="5278"/>
              <a:alphaOff val="0"/>
            </a:schemeClr>
          </a:fillRef>
          <a:effectRef idx="0">
            <a:schemeClr val="accent4">
              <a:tint val="40000"/>
              <a:alpha val="90000"/>
              <a:hueOff val="-461142"/>
              <a:satOff val="10688"/>
              <a:lumOff val="527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726" tIns="279082" rIns="558706" bIns="27908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>
                <a:solidFill>
                  <a:schemeClr val="bg1"/>
                </a:solidFill>
              </a:rPr>
              <a:t>Testen</a:t>
            </a:r>
            <a:r>
              <a:rPr lang="en-US" sz="1400" kern="1200" dirty="0" smtClean="0">
                <a:solidFill>
                  <a:schemeClr val="bg1"/>
                </a:solidFill>
              </a:rPr>
              <a:t> van </a:t>
            </a:r>
            <a:r>
              <a:rPr lang="en-US" sz="1400" kern="1200" dirty="0" err="1" smtClean="0">
                <a:solidFill>
                  <a:schemeClr val="bg1"/>
                </a:solidFill>
              </a:rPr>
              <a:t>draagvlak</a:t>
            </a:r>
            <a:r>
              <a:rPr lang="en-US" sz="1400" kern="1200" dirty="0" smtClean="0">
                <a:solidFill>
                  <a:schemeClr val="bg1"/>
                </a:solidFill>
              </a:rPr>
              <a:t> </a:t>
            </a:r>
            <a:r>
              <a:rPr lang="en-US" sz="1400" kern="1200" dirty="0" err="1" smtClean="0">
                <a:solidFill>
                  <a:schemeClr val="bg1"/>
                </a:solidFill>
              </a:rPr>
              <a:t>bij</a:t>
            </a:r>
            <a:r>
              <a:rPr lang="en-US" sz="1400" kern="1200" dirty="0" smtClean="0">
                <a:solidFill>
                  <a:schemeClr val="bg1"/>
                </a:solidFill>
              </a:rPr>
              <a:t> </a:t>
            </a:r>
            <a:r>
              <a:rPr lang="en-US" sz="1400" kern="1200" dirty="0" err="1" smtClean="0">
                <a:solidFill>
                  <a:schemeClr val="bg1"/>
                </a:solidFill>
              </a:rPr>
              <a:t>jongeren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23988" y="2834178"/>
            <a:ext cx="1030333" cy="1030333"/>
          </a:xfrm>
          <a:custGeom>
            <a:avLst/>
            <a:gdLst>
              <a:gd name="connsiteX0" fmla="*/ 0 w 1030333"/>
              <a:gd name="connsiteY0" fmla="*/ 515167 h 1030333"/>
              <a:gd name="connsiteX1" fmla="*/ 515167 w 1030333"/>
              <a:gd name="connsiteY1" fmla="*/ 0 h 1030333"/>
              <a:gd name="connsiteX2" fmla="*/ 1030334 w 1030333"/>
              <a:gd name="connsiteY2" fmla="*/ 515167 h 1030333"/>
              <a:gd name="connsiteX3" fmla="*/ 515167 w 1030333"/>
              <a:gd name="connsiteY3" fmla="*/ 1030334 h 1030333"/>
              <a:gd name="connsiteX4" fmla="*/ 0 w 1030333"/>
              <a:gd name="connsiteY4" fmla="*/ 515167 h 103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33" h="1030333">
                <a:moveTo>
                  <a:pt x="0" y="515167"/>
                </a:moveTo>
                <a:cubicBezTo>
                  <a:pt x="0" y="230648"/>
                  <a:pt x="230648" y="0"/>
                  <a:pt x="515167" y="0"/>
                </a:cubicBezTo>
                <a:cubicBezTo>
                  <a:pt x="799686" y="0"/>
                  <a:pt x="1030334" y="230648"/>
                  <a:pt x="1030334" y="515167"/>
                </a:cubicBezTo>
                <a:cubicBezTo>
                  <a:pt x="1030334" y="799686"/>
                  <a:pt x="799686" y="1030334"/>
                  <a:pt x="515167" y="1030334"/>
                </a:cubicBezTo>
                <a:cubicBezTo>
                  <a:pt x="230648" y="1030334"/>
                  <a:pt x="0" y="799686"/>
                  <a:pt x="0" y="515167"/>
                </a:cubicBezTo>
                <a:close/>
              </a:path>
            </a:pathLst>
          </a:custGeom>
          <a:solidFill>
            <a:srgbClr val="4FAD1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71880"/>
              <a:satOff val="-25492"/>
              <a:lumOff val="27942"/>
              <a:alphaOff val="0"/>
            </a:schemeClr>
          </a:fillRef>
          <a:effectRef idx="0">
            <a:schemeClr val="accent4">
              <a:hueOff val="-271880"/>
              <a:satOff val="-25492"/>
              <a:lumOff val="27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39" tIns="182639" rIns="182639" bIns="182639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smtClean="0"/>
              <a:t>2.</a:t>
            </a:r>
            <a:endParaRPr lang="en-US" sz="50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343779" y="2448704"/>
            <a:ext cx="2060666" cy="1801281"/>
          </a:xfrm>
          <a:custGeom>
            <a:avLst/>
            <a:gdLst>
              <a:gd name="connsiteX0" fmla="*/ 0 w 2060666"/>
              <a:gd name="connsiteY0" fmla="*/ 270192 h 1801281"/>
              <a:gd name="connsiteX1" fmla="*/ 1160026 w 2060666"/>
              <a:gd name="connsiteY1" fmla="*/ 270192 h 1801281"/>
              <a:gd name="connsiteX2" fmla="*/ 1160026 w 2060666"/>
              <a:gd name="connsiteY2" fmla="*/ 0 h 1801281"/>
              <a:gd name="connsiteX3" fmla="*/ 2060666 w 2060666"/>
              <a:gd name="connsiteY3" fmla="*/ 900641 h 1801281"/>
              <a:gd name="connsiteX4" fmla="*/ 1160026 w 2060666"/>
              <a:gd name="connsiteY4" fmla="*/ 1801281 h 1801281"/>
              <a:gd name="connsiteX5" fmla="*/ 1160026 w 2060666"/>
              <a:gd name="connsiteY5" fmla="*/ 1531089 h 1801281"/>
              <a:gd name="connsiteX6" fmla="*/ 0 w 2060666"/>
              <a:gd name="connsiteY6" fmla="*/ 1531089 h 1801281"/>
              <a:gd name="connsiteX7" fmla="*/ 0 w 2060666"/>
              <a:gd name="connsiteY7" fmla="*/ 270192 h 180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0666" h="1801281">
                <a:moveTo>
                  <a:pt x="0" y="270192"/>
                </a:moveTo>
                <a:lnTo>
                  <a:pt x="1160026" y="270192"/>
                </a:lnTo>
                <a:lnTo>
                  <a:pt x="1160026" y="0"/>
                </a:lnTo>
                <a:lnTo>
                  <a:pt x="2060666" y="900641"/>
                </a:lnTo>
                <a:lnTo>
                  <a:pt x="1160026" y="1801281"/>
                </a:lnTo>
                <a:lnTo>
                  <a:pt x="1160026" y="1531089"/>
                </a:lnTo>
                <a:lnTo>
                  <a:pt x="0" y="1531089"/>
                </a:lnTo>
                <a:lnTo>
                  <a:pt x="0" y="270192"/>
                </a:lnTo>
                <a:close/>
              </a:path>
            </a:pathLst>
          </a:custGeom>
          <a:solidFill>
            <a:srgbClr val="997800"/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-922285"/>
              <a:satOff val="21376"/>
              <a:lumOff val="10556"/>
              <a:alphaOff val="0"/>
            </a:schemeClr>
          </a:lnRef>
          <a:fillRef idx="1">
            <a:schemeClr val="accent4">
              <a:tint val="40000"/>
              <a:alpha val="90000"/>
              <a:hueOff val="-922285"/>
              <a:satOff val="21376"/>
              <a:lumOff val="10556"/>
              <a:alphaOff val="0"/>
            </a:schemeClr>
          </a:fillRef>
          <a:effectRef idx="0">
            <a:schemeClr val="accent4">
              <a:tint val="40000"/>
              <a:alpha val="90000"/>
              <a:hueOff val="-922285"/>
              <a:satOff val="21376"/>
              <a:lumOff val="105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727" tIns="279082" rIns="558705" bIns="27908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>
                <a:solidFill>
                  <a:schemeClr val="bg1"/>
                </a:solidFill>
              </a:rPr>
              <a:t>Testen</a:t>
            </a:r>
            <a:r>
              <a:rPr lang="en-US" sz="1400" kern="1200" dirty="0" smtClean="0">
                <a:solidFill>
                  <a:schemeClr val="bg1"/>
                </a:solidFill>
              </a:rPr>
              <a:t> van </a:t>
            </a:r>
            <a:r>
              <a:rPr lang="en-US" sz="1400" kern="1200" dirty="0" err="1" smtClean="0">
                <a:solidFill>
                  <a:schemeClr val="bg1"/>
                </a:solidFill>
              </a:rPr>
              <a:t>effectiviteit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828613" y="2834178"/>
            <a:ext cx="1030333" cy="1030333"/>
          </a:xfrm>
          <a:custGeom>
            <a:avLst/>
            <a:gdLst>
              <a:gd name="connsiteX0" fmla="*/ 0 w 1030333"/>
              <a:gd name="connsiteY0" fmla="*/ 515167 h 1030333"/>
              <a:gd name="connsiteX1" fmla="*/ 515167 w 1030333"/>
              <a:gd name="connsiteY1" fmla="*/ 0 h 1030333"/>
              <a:gd name="connsiteX2" fmla="*/ 1030334 w 1030333"/>
              <a:gd name="connsiteY2" fmla="*/ 515167 h 1030333"/>
              <a:gd name="connsiteX3" fmla="*/ 515167 w 1030333"/>
              <a:gd name="connsiteY3" fmla="*/ 1030334 h 1030333"/>
              <a:gd name="connsiteX4" fmla="*/ 0 w 1030333"/>
              <a:gd name="connsiteY4" fmla="*/ 515167 h 103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33" h="1030333">
                <a:moveTo>
                  <a:pt x="0" y="515167"/>
                </a:moveTo>
                <a:cubicBezTo>
                  <a:pt x="0" y="230648"/>
                  <a:pt x="230648" y="0"/>
                  <a:pt x="515167" y="0"/>
                </a:cubicBezTo>
                <a:cubicBezTo>
                  <a:pt x="799686" y="0"/>
                  <a:pt x="1030334" y="230648"/>
                  <a:pt x="1030334" y="515167"/>
                </a:cubicBezTo>
                <a:cubicBezTo>
                  <a:pt x="1030334" y="799686"/>
                  <a:pt x="799686" y="1030334"/>
                  <a:pt x="515167" y="1030334"/>
                </a:cubicBezTo>
                <a:cubicBezTo>
                  <a:pt x="230648" y="1030334"/>
                  <a:pt x="0" y="799686"/>
                  <a:pt x="0" y="515167"/>
                </a:cubicBezTo>
                <a:close/>
              </a:path>
            </a:pathLst>
          </a:custGeom>
          <a:solidFill>
            <a:srgbClr val="9978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43759"/>
              <a:satOff val="-50984"/>
              <a:lumOff val="55884"/>
              <a:alphaOff val="0"/>
            </a:schemeClr>
          </a:fillRef>
          <a:effectRef idx="0">
            <a:schemeClr val="accent4">
              <a:hueOff val="-543759"/>
              <a:satOff val="-50984"/>
              <a:lumOff val="558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39" tIns="182639" rIns="182639" bIns="182639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smtClean="0"/>
              <a:t>3.</a:t>
            </a:r>
            <a:endParaRPr lang="en-US" sz="5000" kern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581128"/>
            <a:ext cx="223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0" dirty="0" smtClean="0"/>
              <a:t>Beoordelen vertaling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0" dirty="0" smtClean="0"/>
              <a:t>6 jongeren en 6 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3" y="4586137"/>
            <a:ext cx="235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0" dirty="0" smtClean="0"/>
              <a:t>Beoordelen van acceptatie en haalbaarheid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0" dirty="0" smtClean="0"/>
              <a:t>15 jongeren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9" name="TextBox 8"/>
          <p:cNvSpPr txBox="1"/>
          <p:nvPr/>
        </p:nvSpPr>
        <p:spPr>
          <a:xfrm>
            <a:off x="6047129" y="4581128"/>
            <a:ext cx="235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0" dirty="0" smtClean="0"/>
              <a:t>Effect op lichaamsbeleving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0" dirty="0" smtClean="0"/>
              <a:t>Effect op sociale angst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0" dirty="0" smtClean="0"/>
              <a:t>200 jongeren</a:t>
            </a:r>
            <a:endParaRPr lang="nl-NL" sz="2400" i="0" dirty="0"/>
          </a:p>
        </p:txBody>
      </p:sp>
      <p:sp>
        <p:nvSpPr>
          <p:cNvPr id="19" name="Freeform 18"/>
          <p:cNvSpPr/>
          <p:nvPr/>
        </p:nvSpPr>
        <p:spPr>
          <a:xfrm>
            <a:off x="419363" y="1353817"/>
            <a:ext cx="3071485" cy="858416"/>
          </a:xfrm>
          <a:custGeom>
            <a:avLst/>
            <a:gdLst>
              <a:gd name="connsiteX0" fmla="*/ 0 w 3071485"/>
              <a:gd name="connsiteY0" fmla="*/ 0 h 858416"/>
              <a:gd name="connsiteX1" fmla="*/ 2642277 w 3071485"/>
              <a:gd name="connsiteY1" fmla="*/ 0 h 858416"/>
              <a:gd name="connsiteX2" fmla="*/ 3071485 w 3071485"/>
              <a:gd name="connsiteY2" fmla="*/ 429208 h 858416"/>
              <a:gd name="connsiteX3" fmla="*/ 2642277 w 3071485"/>
              <a:gd name="connsiteY3" fmla="*/ 858416 h 858416"/>
              <a:gd name="connsiteX4" fmla="*/ 0 w 3071485"/>
              <a:gd name="connsiteY4" fmla="*/ 858416 h 858416"/>
              <a:gd name="connsiteX5" fmla="*/ 0 w 3071485"/>
              <a:gd name="connsiteY5" fmla="*/ 0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485" h="858416">
                <a:moveTo>
                  <a:pt x="0" y="0"/>
                </a:moveTo>
                <a:lnTo>
                  <a:pt x="2642277" y="0"/>
                </a:lnTo>
                <a:lnTo>
                  <a:pt x="3071485" y="429208"/>
                </a:lnTo>
                <a:lnTo>
                  <a:pt x="2642277" y="858416"/>
                </a:lnTo>
                <a:lnTo>
                  <a:pt x="0" y="858416"/>
                </a:lnTo>
                <a:lnTo>
                  <a:pt x="0" y="0"/>
                </a:lnTo>
                <a:close/>
              </a:path>
            </a:pathLst>
          </a:custGeom>
          <a:solidFill>
            <a:srgbClr val="40A66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37338" rIns="233273" bIns="373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november</a:t>
            </a:r>
            <a:r>
              <a:rPr lang="en-US" sz="1400" kern="1200" dirty="0" smtClean="0"/>
              <a:t> 2017 – </a:t>
            </a:r>
            <a:r>
              <a:rPr lang="en-US" sz="1400" kern="1200" dirty="0" err="1" smtClean="0"/>
              <a:t>augustus</a:t>
            </a:r>
            <a:r>
              <a:rPr lang="en-US" sz="1400" kern="1200" dirty="0" smtClean="0"/>
              <a:t> 2018</a:t>
            </a:r>
            <a:endParaRPr lang="en-US" sz="14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2876552" y="1353817"/>
            <a:ext cx="3071485" cy="858416"/>
          </a:xfrm>
          <a:custGeom>
            <a:avLst/>
            <a:gdLst>
              <a:gd name="connsiteX0" fmla="*/ 0 w 3071485"/>
              <a:gd name="connsiteY0" fmla="*/ 0 h 858416"/>
              <a:gd name="connsiteX1" fmla="*/ 2642277 w 3071485"/>
              <a:gd name="connsiteY1" fmla="*/ 0 h 858416"/>
              <a:gd name="connsiteX2" fmla="*/ 3071485 w 3071485"/>
              <a:gd name="connsiteY2" fmla="*/ 429208 h 858416"/>
              <a:gd name="connsiteX3" fmla="*/ 2642277 w 3071485"/>
              <a:gd name="connsiteY3" fmla="*/ 858416 h 858416"/>
              <a:gd name="connsiteX4" fmla="*/ 0 w 3071485"/>
              <a:gd name="connsiteY4" fmla="*/ 858416 h 858416"/>
              <a:gd name="connsiteX5" fmla="*/ 429208 w 3071485"/>
              <a:gd name="connsiteY5" fmla="*/ 429208 h 858416"/>
              <a:gd name="connsiteX6" fmla="*/ 0 w 3071485"/>
              <a:gd name="connsiteY6" fmla="*/ 0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1485" h="858416">
                <a:moveTo>
                  <a:pt x="0" y="0"/>
                </a:moveTo>
                <a:lnTo>
                  <a:pt x="2642277" y="0"/>
                </a:lnTo>
                <a:lnTo>
                  <a:pt x="3071485" y="429208"/>
                </a:lnTo>
                <a:lnTo>
                  <a:pt x="2642277" y="858416"/>
                </a:lnTo>
                <a:lnTo>
                  <a:pt x="0" y="858416"/>
                </a:lnTo>
                <a:lnTo>
                  <a:pt x="429208" y="429208"/>
                </a:lnTo>
                <a:lnTo>
                  <a:pt x="0" y="0"/>
                </a:lnTo>
                <a:close/>
              </a:path>
            </a:pathLst>
          </a:custGeom>
          <a:solidFill>
            <a:srgbClr val="4FAD1C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71880"/>
              <a:satOff val="-25492"/>
              <a:lumOff val="27942"/>
              <a:alphaOff val="0"/>
            </a:schemeClr>
          </a:fillRef>
          <a:effectRef idx="0">
            <a:schemeClr val="accent4">
              <a:hueOff val="-271880"/>
              <a:satOff val="-25492"/>
              <a:lumOff val="27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15" tIns="37338" rIns="447877" bIns="373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september</a:t>
            </a:r>
            <a:r>
              <a:rPr lang="en-US" sz="1400" kern="1200" dirty="0" smtClean="0"/>
              <a:t> 2018 – </a:t>
            </a:r>
            <a:r>
              <a:rPr lang="en-US" sz="1400" kern="1200" dirty="0" err="1" smtClean="0"/>
              <a:t>juli</a:t>
            </a:r>
            <a:r>
              <a:rPr lang="en-US" sz="1400" kern="1200" dirty="0" smtClean="0"/>
              <a:t> </a:t>
            </a:r>
            <a:r>
              <a:rPr lang="en-US" sz="1400" kern="1200" dirty="0" smtClean="0"/>
              <a:t>2019</a:t>
            </a:r>
            <a:endParaRPr lang="en-US" sz="14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5333740" y="1353817"/>
            <a:ext cx="3071485" cy="858416"/>
          </a:xfrm>
          <a:custGeom>
            <a:avLst/>
            <a:gdLst>
              <a:gd name="connsiteX0" fmla="*/ 0 w 3071485"/>
              <a:gd name="connsiteY0" fmla="*/ 0 h 858416"/>
              <a:gd name="connsiteX1" fmla="*/ 2642277 w 3071485"/>
              <a:gd name="connsiteY1" fmla="*/ 0 h 858416"/>
              <a:gd name="connsiteX2" fmla="*/ 3071485 w 3071485"/>
              <a:gd name="connsiteY2" fmla="*/ 429208 h 858416"/>
              <a:gd name="connsiteX3" fmla="*/ 2642277 w 3071485"/>
              <a:gd name="connsiteY3" fmla="*/ 858416 h 858416"/>
              <a:gd name="connsiteX4" fmla="*/ 0 w 3071485"/>
              <a:gd name="connsiteY4" fmla="*/ 858416 h 858416"/>
              <a:gd name="connsiteX5" fmla="*/ 429208 w 3071485"/>
              <a:gd name="connsiteY5" fmla="*/ 429208 h 858416"/>
              <a:gd name="connsiteX6" fmla="*/ 0 w 3071485"/>
              <a:gd name="connsiteY6" fmla="*/ 0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1485" h="858416">
                <a:moveTo>
                  <a:pt x="0" y="0"/>
                </a:moveTo>
                <a:lnTo>
                  <a:pt x="2642277" y="0"/>
                </a:lnTo>
                <a:lnTo>
                  <a:pt x="3071485" y="429208"/>
                </a:lnTo>
                <a:lnTo>
                  <a:pt x="2642277" y="858416"/>
                </a:lnTo>
                <a:lnTo>
                  <a:pt x="0" y="858416"/>
                </a:lnTo>
                <a:lnTo>
                  <a:pt x="429208" y="429208"/>
                </a:lnTo>
                <a:lnTo>
                  <a:pt x="0" y="0"/>
                </a:lnTo>
                <a:close/>
              </a:path>
            </a:pathLst>
          </a:custGeom>
          <a:solidFill>
            <a:srgbClr val="9978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43759"/>
              <a:satOff val="-50984"/>
              <a:lumOff val="55884"/>
              <a:alphaOff val="0"/>
            </a:schemeClr>
          </a:fillRef>
          <a:effectRef idx="0">
            <a:schemeClr val="accent4">
              <a:hueOff val="-543759"/>
              <a:satOff val="-50984"/>
              <a:lumOff val="558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15" tIns="37338" rIns="447877" bIns="373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juli</a:t>
            </a:r>
            <a:r>
              <a:rPr lang="en-US" sz="1400" kern="1200" dirty="0" smtClean="0"/>
              <a:t> </a:t>
            </a:r>
            <a:r>
              <a:rPr lang="en-US" sz="1400" kern="1200" dirty="0" smtClean="0"/>
              <a:t>2019 – </a:t>
            </a:r>
            <a:r>
              <a:rPr lang="en-US" sz="1400" kern="1200" dirty="0" err="1" smtClean="0"/>
              <a:t>november</a:t>
            </a:r>
            <a:r>
              <a:rPr lang="en-US" sz="1400" kern="1200" dirty="0" smtClean="0"/>
              <a:t> 2020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2897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8" grpId="0"/>
      <p:bldP spid="9" grpId="0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3117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Waardering Face IT voor Jongeren</a:t>
            </a:r>
            <a:endParaRPr lang="en-US" sz="1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0" y="1638291"/>
            <a:ext cx="238742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50" y="1638291"/>
            <a:ext cx="238742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679" y="11058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0" dirty="0" smtClean="0"/>
              <a:t>Ik vind Face IT voor jongeren interessant</a:t>
            </a:r>
            <a:endParaRPr lang="en-US" sz="140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485776" y="3997274"/>
            <a:ext cx="28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0" dirty="0" smtClean="0"/>
              <a:t>Ik vind dat Face IT voor jongeren </a:t>
            </a:r>
          </a:p>
          <a:p>
            <a:pPr algn="ctr"/>
            <a:r>
              <a:rPr lang="nl-NL" sz="1400" i="0" dirty="0" smtClean="0"/>
              <a:t>goed gepresenteerd was</a:t>
            </a:r>
            <a:endParaRPr lang="en-US" sz="1400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338353" y="3978291"/>
            <a:ext cx="285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0" dirty="0" smtClean="0"/>
              <a:t>Ik vind dat Face IT voor jongeren goede </a:t>
            </a:r>
            <a:r>
              <a:rPr lang="nl-NL" sz="1400" i="0" dirty="0" smtClean="0"/>
              <a:t>leermethoden had</a:t>
            </a:r>
            <a:endParaRPr lang="en-US" sz="1400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3268350" y="1096280"/>
            <a:ext cx="295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0" dirty="0" smtClean="0"/>
              <a:t>Ik vind dat Face IT voor jongeren mij geholpen heeft</a:t>
            </a:r>
            <a:endParaRPr lang="en-US" sz="1400" i="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76" y="4471312"/>
            <a:ext cx="236347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1" y="4520494"/>
            <a:ext cx="236347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643" y="2276872"/>
            <a:ext cx="1990849" cy="23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3117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Waardering Face IT voor Jongeren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196752"/>
            <a:ext cx="24482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i="0" dirty="0"/>
              <a:t>Hoe leuk vond je het om mee te doen aan het programma</a:t>
            </a:r>
            <a:r>
              <a:rPr lang="nl-NL" sz="1600" i="0" dirty="0" smtClean="0"/>
              <a:t>?</a:t>
            </a:r>
          </a:p>
          <a:p>
            <a:r>
              <a:rPr lang="nl-NL" sz="1400" dirty="0" smtClean="0"/>
              <a:t> </a:t>
            </a:r>
            <a:endParaRPr lang="nl-NL" sz="1400" dirty="0"/>
          </a:p>
          <a:p>
            <a:endParaRPr lang="nl-NL" sz="1400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11560" y="3506460"/>
            <a:ext cx="28083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i="0" dirty="0" smtClean="0"/>
              <a:t>Heb je voorkeur voor face-</a:t>
            </a:r>
            <a:r>
              <a:rPr lang="nl-NL" sz="1600" i="0" dirty="0" err="1" smtClean="0"/>
              <a:t>to</a:t>
            </a:r>
            <a:r>
              <a:rPr lang="nl-NL" sz="1600" i="0" dirty="0" smtClean="0"/>
              <a:t>-face zorg of Face IT voor jongeren?</a:t>
            </a:r>
            <a:endParaRPr lang="nl-NL" sz="1600" i="0" dirty="0"/>
          </a:p>
          <a:p>
            <a:endParaRPr lang="nl-NL" sz="1600" i="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632260" y="2273969"/>
            <a:ext cx="24482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i="0" dirty="0" smtClean="0"/>
              <a:t>Hoe nuttig vond je de steun van Face IT voor jongeren?</a:t>
            </a:r>
            <a:endParaRPr lang="nl-NL" sz="1600" i="0" dirty="0" smtClean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endParaRPr lang="nl-NL" sz="14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3572272" y="1320917"/>
            <a:ext cx="244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i="0" dirty="0" smtClean="0"/>
              <a:t>Resultaat: 7,7</a:t>
            </a:r>
            <a:endParaRPr lang="nl-NL" sz="1600" i="0" dirty="0" smtClean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endParaRPr lang="nl-NL" sz="1400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3572272" y="2273969"/>
            <a:ext cx="244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i="0" dirty="0" smtClean="0"/>
              <a:t>Resultaat: 7,2</a:t>
            </a:r>
            <a:endParaRPr lang="nl-NL" sz="1600" i="0" dirty="0" smtClean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endParaRPr lang="nl-NL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572272" y="3535853"/>
            <a:ext cx="2448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i="0" dirty="0" smtClean="0"/>
              <a:t>Face-</a:t>
            </a:r>
            <a:r>
              <a:rPr lang="nl-NL" sz="1600" i="0" dirty="0" err="1" smtClean="0"/>
              <a:t>to</a:t>
            </a:r>
            <a:r>
              <a:rPr lang="nl-NL" sz="1600" i="0" dirty="0" smtClean="0"/>
              <a:t>-face zorg: 1</a:t>
            </a:r>
          </a:p>
          <a:p>
            <a:r>
              <a:rPr lang="nl-NL" sz="1600" i="0" dirty="0" smtClean="0"/>
              <a:t>Face IT voor jongeren: 6</a:t>
            </a:r>
            <a:endParaRPr lang="nl-NL" sz="1600" i="0" dirty="0" smtClean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316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onderzoek – Fase 3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Beoordelen van de effectiviteit van Face IT voor jongeren</a:t>
            </a:r>
          </a:p>
          <a:p>
            <a:pPr lvl="1"/>
            <a:r>
              <a:rPr lang="nl-NL" sz="2000" dirty="0" smtClean="0"/>
              <a:t>Sociale angst</a:t>
            </a:r>
          </a:p>
          <a:p>
            <a:pPr lvl="1"/>
            <a:r>
              <a:rPr lang="nl-NL" sz="2000" dirty="0" smtClean="0"/>
              <a:t>Lichaamsbeleving</a:t>
            </a:r>
          </a:p>
          <a:p>
            <a:pPr lvl="1"/>
            <a:endParaRPr lang="nl-NL" sz="2000" dirty="0"/>
          </a:p>
          <a:p>
            <a:r>
              <a:rPr lang="nl-NL" sz="2000" dirty="0" smtClean="0"/>
              <a:t>200 jongeren:</a:t>
            </a:r>
          </a:p>
          <a:p>
            <a:pPr lvl="1"/>
            <a:r>
              <a:rPr lang="nl-NL" sz="2000" dirty="0" smtClean="0"/>
              <a:t>Online vragenlijsten bij week 1, week 13, week 25</a:t>
            </a:r>
          </a:p>
          <a:p>
            <a:pPr lvl="1"/>
            <a:r>
              <a:rPr lang="nl-NL" sz="2000" dirty="0" smtClean="0"/>
              <a:t>Twee groepen: 100 jongeren volgen Face IT voor jongeren</a:t>
            </a:r>
          </a:p>
          <a:p>
            <a:pPr lvl="1"/>
            <a:endParaRPr lang="nl-NL" sz="2000" dirty="0"/>
          </a:p>
          <a:p>
            <a:r>
              <a:rPr lang="nl-NL" sz="2000" dirty="0" smtClean="0"/>
              <a:t>Deelname mogelijk vanaf medio </a:t>
            </a:r>
            <a:r>
              <a:rPr lang="nl-NL" sz="2000" dirty="0" smtClean="0"/>
              <a:t>juli</a:t>
            </a:r>
            <a:endParaRPr lang="nl-NL" sz="2000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 dirty="0" smtClean="0"/>
              <a:t>Meedoen?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4161" y="1319094"/>
            <a:ext cx="352839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 smtClean="0">
                <a:solidFill>
                  <a:srgbClr val="0C2074"/>
                </a:solidFill>
              </a:rPr>
              <a:t>Gehele onderzoek thuis en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i="0" dirty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 smtClean="0">
                <a:solidFill>
                  <a:srgbClr val="0C2074"/>
                </a:solidFill>
              </a:rPr>
              <a:t>Vragenlijsten op drie momenten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i="0" dirty="0" smtClean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 smtClean="0">
                <a:solidFill>
                  <a:srgbClr val="0C2074"/>
                </a:solidFill>
              </a:rPr>
              <a:t>Helft van jongeren volgt het 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i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2553" y="365125"/>
            <a:ext cx="4970537" cy="5534612"/>
            <a:chOff x="3911604" y="954650"/>
            <a:chExt cx="4970537" cy="553461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7816194" y="1216259"/>
              <a:ext cx="0" cy="4914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070027" y="1216260"/>
              <a:ext cx="0" cy="4914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6721395" y="2697276"/>
              <a:ext cx="2160746" cy="456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Einde deelname voor jongeren zonder klachten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200" i="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Box 3"/>
            <p:cNvSpPr txBox="1"/>
            <p:nvPr/>
          </p:nvSpPr>
          <p:spPr>
            <a:xfrm>
              <a:off x="3911604" y="954650"/>
              <a:ext cx="4970537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Week 1: De jongere vult online vragenlijsten in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Box 3"/>
            <p:cNvSpPr txBox="1"/>
            <p:nvPr/>
          </p:nvSpPr>
          <p:spPr>
            <a:xfrm>
              <a:off x="3911604" y="1812277"/>
              <a:ext cx="4970537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Screening vragenlijsten door onderzoeksteam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6696748" y="3755625"/>
              <a:ext cx="2185393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Behandelgroep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3911604" y="3746501"/>
              <a:ext cx="2160746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 smtClean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Controlegroep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064538" y="3997730"/>
              <a:ext cx="0" cy="4914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6203802" y="3746501"/>
              <a:ext cx="419004" cy="301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600"/>
                </a:lnSpc>
                <a:spcAft>
                  <a:spcPts val="0"/>
                </a:spcAft>
                <a:tabLst>
                  <a:tab pos="180340" algn="l"/>
                </a:tabLst>
              </a:pPr>
              <a:r>
                <a:rPr lang="nl-NL" sz="1100" i="0" dirty="0">
                  <a:solidFill>
                    <a:schemeClr val="tx1"/>
                  </a:solidFill>
                  <a:effectLst/>
                  <a:latin typeface="Arial"/>
                  <a:ea typeface="Times New Roman"/>
                  <a:cs typeface="Times New Roman"/>
                </a:rPr>
                <a:t>Of</a:t>
              </a:r>
              <a:endParaRPr lang="en-US" sz="1100" i="0" dirty="0">
                <a:solidFill>
                  <a:schemeClr val="tx1"/>
                </a:solidFill>
                <a:effectLst/>
                <a:latin typeface="Haarlemmer MT Medium OsF"/>
                <a:ea typeface="Times New Roman"/>
                <a:cs typeface="Times New Roman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805876" y="4017235"/>
              <a:ext cx="0" cy="4914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7"/>
            <p:cNvSpPr txBox="1"/>
            <p:nvPr/>
          </p:nvSpPr>
          <p:spPr>
            <a:xfrm>
              <a:off x="3911604" y="4640623"/>
              <a:ext cx="4970537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Week 13: De jongere vult online vragenlijsten in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TextBox 8"/>
            <p:cNvSpPr txBox="1"/>
            <p:nvPr/>
          </p:nvSpPr>
          <p:spPr>
            <a:xfrm>
              <a:off x="3911604" y="5470879"/>
              <a:ext cx="4970537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Week 25: De jongere vult online vragenlijsten in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380998" y="4902233"/>
              <a:ext cx="3551" cy="3989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380998" y="5732489"/>
              <a:ext cx="3551" cy="3608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7"/>
            <p:cNvSpPr txBox="1"/>
            <p:nvPr/>
          </p:nvSpPr>
          <p:spPr>
            <a:xfrm>
              <a:off x="3911604" y="6227652"/>
              <a:ext cx="4970537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Jongeren in de </a:t>
              </a:r>
              <a:r>
                <a:rPr lang="nl-NL" sz="1100" i="0" dirty="0" smtClean="0">
                  <a:solidFill>
                    <a:schemeClr val="tx1"/>
                  </a:solidFill>
                  <a:latin typeface="Arial"/>
                  <a:ea typeface="Times New Roman"/>
                </a:rPr>
                <a:t>controle</a:t>
              </a:r>
              <a:r>
                <a:rPr lang="nl-NL" sz="1100" i="0" kern="1200" dirty="0" smtClean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groep </a:t>
              </a: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volgen </a:t>
              </a:r>
              <a:r>
                <a:rPr lang="nl-NL" sz="1100" i="0" kern="1200" dirty="0" smtClean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Face IT voor jongeren (niet </a:t>
              </a: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verplicht)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3911604" y="2697276"/>
              <a:ext cx="2160746" cy="456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i="0" kern="1200" dirty="0">
                  <a:solidFill>
                    <a:schemeClr val="tx1"/>
                  </a:solidFill>
                  <a:effectLst/>
                  <a:latin typeface="Arial"/>
                  <a:ea typeface="Times New Roman"/>
                </a:rPr>
                <a:t>Jongeren met klachten worden in een groep ingeloot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200" i="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i="0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061811" y="2067741"/>
              <a:ext cx="0" cy="4914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773013" y="2067741"/>
              <a:ext cx="0" cy="4914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41147" y="3153461"/>
              <a:ext cx="0" cy="218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41147" y="3372429"/>
              <a:ext cx="24318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773013" y="3372429"/>
              <a:ext cx="0" cy="2724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2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692696"/>
            <a:ext cx="8534399" cy="5416832"/>
            <a:chOff x="304800" y="982347"/>
            <a:chExt cx="8534399" cy="5416832"/>
          </a:xfrm>
        </p:grpSpPr>
        <p:sp>
          <p:nvSpPr>
            <p:cNvPr id="7" name="Freeform 6"/>
            <p:cNvSpPr/>
            <p:nvPr/>
          </p:nvSpPr>
          <p:spPr>
            <a:xfrm>
              <a:off x="304800" y="982347"/>
              <a:ext cx="823465" cy="1176378"/>
            </a:xfrm>
            <a:custGeom>
              <a:avLst/>
              <a:gdLst>
                <a:gd name="connsiteX0" fmla="*/ 0 w 1176377"/>
                <a:gd name="connsiteY0" fmla="*/ 0 h 823464"/>
                <a:gd name="connsiteX1" fmla="*/ 764645 w 1176377"/>
                <a:gd name="connsiteY1" fmla="*/ 0 h 823464"/>
                <a:gd name="connsiteX2" fmla="*/ 1176377 w 1176377"/>
                <a:gd name="connsiteY2" fmla="*/ 411732 h 823464"/>
                <a:gd name="connsiteX3" fmla="*/ 764645 w 1176377"/>
                <a:gd name="connsiteY3" fmla="*/ 823464 h 823464"/>
                <a:gd name="connsiteX4" fmla="*/ 0 w 1176377"/>
                <a:gd name="connsiteY4" fmla="*/ 823464 h 823464"/>
                <a:gd name="connsiteX5" fmla="*/ 411732 w 1176377"/>
                <a:gd name="connsiteY5" fmla="*/ 411732 h 823464"/>
                <a:gd name="connsiteX6" fmla="*/ 0 w 1176377"/>
                <a:gd name="connsiteY6" fmla="*/ 0 h 82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77" h="823464">
                  <a:moveTo>
                    <a:pt x="1176376" y="0"/>
                  </a:moveTo>
                  <a:lnTo>
                    <a:pt x="1176376" y="535251"/>
                  </a:lnTo>
                  <a:lnTo>
                    <a:pt x="588189" y="823464"/>
                  </a:lnTo>
                  <a:lnTo>
                    <a:pt x="1" y="535251"/>
                  </a:lnTo>
                  <a:lnTo>
                    <a:pt x="1" y="0"/>
                  </a:lnTo>
                  <a:lnTo>
                    <a:pt x="588189" y="288213"/>
                  </a:lnTo>
                  <a:lnTo>
                    <a:pt x="1176376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26972" rIns="15240" bIns="4269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28264" y="982349"/>
              <a:ext cx="7710935" cy="764645"/>
            </a:xfrm>
            <a:custGeom>
              <a:avLst/>
              <a:gdLst>
                <a:gd name="connsiteX0" fmla="*/ 127443 w 764645"/>
                <a:gd name="connsiteY0" fmla="*/ 0 h 7710935"/>
                <a:gd name="connsiteX1" fmla="*/ 637202 w 764645"/>
                <a:gd name="connsiteY1" fmla="*/ 0 h 7710935"/>
                <a:gd name="connsiteX2" fmla="*/ 764645 w 764645"/>
                <a:gd name="connsiteY2" fmla="*/ 127443 h 7710935"/>
                <a:gd name="connsiteX3" fmla="*/ 764645 w 764645"/>
                <a:gd name="connsiteY3" fmla="*/ 7710935 h 7710935"/>
                <a:gd name="connsiteX4" fmla="*/ 764645 w 764645"/>
                <a:gd name="connsiteY4" fmla="*/ 7710935 h 7710935"/>
                <a:gd name="connsiteX5" fmla="*/ 0 w 764645"/>
                <a:gd name="connsiteY5" fmla="*/ 7710935 h 7710935"/>
                <a:gd name="connsiteX6" fmla="*/ 0 w 764645"/>
                <a:gd name="connsiteY6" fmla="*/ 7710935 h 7710935"/>
                <a:gd name="connsiteX7" fmla="*/ 0 w 764645"/>
                <a:gd name="connsiteY7" fmla="*/ 127443 h 7710935"/>
                <a:gd name="connsiteX8" fmla="*/ 127443 w 764645"/>
                <a:gd name="connsiteY8" fmla="*/ 0 h 771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45" h="7710935">
                  <a:moveTo>
                    <a:pt x="764645" y="1285178"/>
                  </a:moveTo>
                  <a:lnTo>
                    <a:pt x="764645" y="6425757"/>
                  </a:lnTo>
                  <a:cubicBezTo>
                    <a:pt x="764645" y="7135543"/>
                    <a:pt x="758987" y="7710935"/>
                    <a:pt x="752007" y="7710935"/>
                  </a:cubicBezTo>
                  <a:lnTo>
                    <a:pt x="0" y="7710935"/>
                  </a:lnTo>
                  <a:lnTo>
                    <a:pt x="0" y="77109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2007" y="0"/>
                  </a:lnTo>
                  <a:cubicBezTo>
                    <a:pt x="758987" y="0"/>
                    <a:pt x="764645" y="575392"/>
                    <a:pt x="764645" y="128517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53201" rIns="53201" bIns="53203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err="1" smtClean="0">
                  <a:solidFill>
                    <a:srgbClr val="0C2074"/>
                  </a:solidFill>
                </a:rPr>
                <a:t>Psychosociale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uitkomsten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bij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alopecia</a:t>
              </a:r>
              <a:endParaRPr lang="en-US" sz="2500" kern="1200" dirty="0">
                <a:solidFill>
                  <a:srgbClr val="0C2074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04800" y="2042461"/>
              <a:ext cx="823465" cy="1176378"/>
            </a:xfrm>
            <a:custGeom>
              <a:avLst/>
              <a:gdLst>
                <a:gd name="connsiteX0" fmla="*/ 0 w 1176377"/>
                <a:gd name="connsiteY0" fmla="*/ 0 h 823464"/>
                <a:gd name="connsiteX1" fmla="*/ 764645 w 1176377"/>
                <a:gd name="connsiteY1" fmla="*/ 0 h 823464"/>
                <a:gd name="connsiteX2" fmla="*/ 1176377 w 1176377"/>
                <a:gd name="connsiteY2" fmla="*/ 411732 h 823464"/>
                <a:gd name="connsiteX3" fmla="*/ 764645 w 1176377"/>
                <a:gd name="connsiteY3" fmla="*/ 823464 h 823464"/>
                <a:gd name="connsiteX4" fmla="*/ 0 w 1176377"/>
                <a:gd name="connsiteY4" fmla="*/ 823464 h 823464"/>
                <a:gd name="connsiteX5" fmla="*/ 411732 w 1176377"/>
                <a:gd name="connsiteY5" fmla="*/ 411732 h 823464"/>
                <a:gd name="connsiteX6" fmla="*/ 0 w 1176377"/>
                <a:gd name="connsiteY6" fmla="*/ 0 h 82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77" h="823464">
                  <a:moveTo>
                    <a:pt x="1176376" y="0"/>
                  </a:moveTo>
                  <a:lnTo>
                    <a:pt x="1176376" y="535251"/>
                  </a:lnTo>
                  <a:lnTo>
                    <a:pt x="588189" y="823464"/>
                  </a:lnTo>
                  <a:lnTo>
                    <a:pt x="1" y="535251"/>
                  </a:lnTo>
                  <a:lnTo>
                    <a:pt x="1" y="0"/>
                  </a:lnTo>
                  <a:lnTo>
                    <a:pt x="588189" y="288213"/>
                  </a:lnTo>
                  <a:lnTo>
                    <a:pt x="1176376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2413156"/>
                <a:satOff val="10142"/>
                <a:lumOff val="-7697"/>
                <a:alphaOff val="0"/>
              </a:schemeClr>
            </a:lnRef>
            <a:fillRef idx="3">
              <a:schemeClr val="accent5">
                <a:hueOff val="-2413156"/>
                <a:satOff val="10142"/>
                <a:lumOff val="-7697"/>
                <a:alphaOff val="0"/>
              </a:schemeClr>
            </a:fillRef>
            <a:effectRef idx="2">
              <a:schemeClr val="accent5">
                <a:hueOff val="-2413156"/>
                <a:satOff val="10142"/>
                <a:lumOff val="-76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26972" rIns="15240" bIns="4269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28264" y="2042462"/>
              <a:ext cx="7710935" cy="764645"/>
            </a:xfrm>
            <a:custGeom>
              <a:avLst/>
              <a:gdLst>
                <a:gd name="connsiteX0" fmla="*/ 127443 w 764645"/>
                <a:gd name="connsiteY0" fmla="*/ 0 h 7710935"/>
                <a:gd name="connsiteX1" fmla="*/ 637202 w 764645"/>
                <a:gd name="connsiteY1" fmla="*/ 0 h 7710935"/>
                <a:gd name="connsiteX2" fmla="*/ 764645 w 764645"/>
                <a:gd name="connsiteY2" fmla="*/ 127443 h 7710935"/>
                <a:gd name="connsiteX3" fmla="*/ 764645 w 764645"/>
                <a:gd name="connsiteY3" fmla="*/ 7710935 h 7710935"/>
                <a:gd name="connsiteX4" fmla="*/ 764645 w 764645"/>
                <a:gd name="connsiteY4" fmla="*/ 7710935 h 7710935"/>
                <a:gd name="connsiteX5" fmla="*/ 0 w 764645"/>
                <a:gd name="connsiteY5" fmla="*/ 7710935 h 7710935"/>
                <a:gd name="connsiteX6" fmla="*/ 0 w 764645"/>
                <a:gd name="connsiteY6" fmla="*/ 7710935 h 7710935"/>
                <a:gd name="connsiteX7" fmla="*/ 0 w 764645"/>
                <a:gd name="connsiteY7" fmla="*/ 127443 h 7710935"/>
                <a:gd name="connsiteX8" fmla="*/ 127443 w 764645"/>
                <a:gd name="connsiteY8" fmla="*/ 0 h 771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45" h="7710935">
                  <a:moveTo>
                    <a:pt x="764645" y="1285178"/>
                  </a:moveTo>
                  <a:lnTo>
                    <a:pt x="764645" y="6425757"/>
                  </a:lnTo>
                  <a:cubicBezTo>
                    <a:pt x="764645" y="7135543"/>
                    <a:pt x="758987" y="7710935"/>
                    <a:pt x="752007" y="7710935"/>
                  </a:cubicBezTo>
                  <a:lnTo>
                    <a:pt x="0" y="7710935"/>
                  </a:lnTo>
                  <a:lnTo>
                    <a:pt x="0" y="77109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2007" y="0"/>
                  </a:lnTo>
                  <a:cubicBezTo>
                    <a:pt x="758987" y="0"/>
                    <a:pt x="764645" y="575392"/>
                    <a:pt x="764645" y="128517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-2413156"/>
                <a:satOff val="10142"/>
                <a:lumOff val="-76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53201" rIns="53201" bIns="53203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err="1" smtClean="0">
                  <a:solidFill>
                    <a:srgbClr val="0C2074"/>
                  </a:solidFill>
                </a:rPr>
                <a:t>Zichtbare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aandoeningen</a:t>
              </a:r>
              <a:endParaRPr lang="en-US" sz="2500" kern="1200" dirty="0">
                <a:solidFill>
                  <a:srgbClr val="0C2074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4800" y="3102574"/>
              <a:ext cx="823465" cy="1176378"/>
            </a:xfrm>
            <a:custGeom>
              <a:avLst/>
              <a:gdLst>
                <a:gd name="connsiteX0" fmla="*/ 0 w 1176377"/>
                <a:gd name="connsiteY0" fmla="*/ 0 h 823464"/>
                <a:gd name="connsiteX1" fmla="*/ 764645 w 1176377"/>
                <a:gd name="connsiteY1" fmla="*/ 0 h 823464"/>
                <a:gd name="connsiteX2" fmla="*/ 1176377 w 1176377"/>
                <a:gd name="connsiteY2" fmla="*/ 411732 h 823464"/>
                <a:gd name="connsiteX3" fmla="*/ 764645 w 1176377"/>
                <a:gd name="connsiteY3" fmla="*/ 823464 h 823464"/>
                <a:gd name="connsiteX4" fmla="*/ 0 w 1176377"/>
                <a:gd name="connsiteY4" fmla="*/ 823464 h 823464"/>
                <a:gd name="connsiteX5" fmla="*/ 411732 w 1176377"/>
                <a:gd name="connsiteY5" fmla="*/ 411732 h 823464"/>
                <a:gd name="connsiteX6" fmla="*/ 0 w 1176377"/>
                <a:gd name="connsiteY6" fmla="*/ 0 h 82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77" h="823464">
                  <a:moveTo>
                    <a:pt x="1176376" y="0"/>
                  </a:moveTo>
                  <a:lnTo>
                    <a:pt x="1176376" y="535251"/>
                  </a:lnTo>
                  <a:lnTo>
                    <a:pt x="588189" y="823464"/>
                  </a:lnTo>
                  <a:lnTo>
                    <a:pt x="1" y="535251"/>
                  </a:lnTo>
                  <a:lnTo>
                    <a:pt x="1" y="0"/>
                  </a:lnTo>
                  <a:lnTo>
                    <a:pt x="588189" y="288213"/>
                  </a:lnTo>
                  <a:lnTo>
                    <a:pt x="1176376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4826311"/>
                <a:satOff val="20283"/>
                <a:lumOff val="-15393"/>
                <a:alphaOff val="0"/>
              </a:schemeClr>
            </a:lnRef>
            <a:fillRef idx="3">
              <a:schemeClr val="accent5">
                <a:hueOff val="-4826311"/>
                <a:satOff val="20283"/>
                <a:lumOff val="-15393"/>
                <a:alphaOff val="0"/>
              </a:schemeClr>
            </a:fillRef>
            <a:effectRef idx="2">
              <a:schemeClr val="accent5">
                <a:hueOff val="-4826311"/>
                <a:satOff val="20283"/>
                <a:lumOff val="-153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26972" rIns="15240" bIns="4269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8264" y="3102576"/>
              <a:ext cx="7710935" cy="764645"/>
            </a:xfrm>
            <a:custGeom>
              <a:avLst/>
              <a:gdLst>
                <a:gd name="connsiteX0" fmla="*/ 127443 w 764645"/>
                <a:gd name="connsiteY0" fmla="*/ 0 h 7710935"/>
                <a:gd name="connsiteX1" fmla="*/ 637202 w 764645"/>
                <a:gd name="connsiteY1" fmla="*/ 0 h 7710935"/>
                <a:gd name="connsiteX2" fmla="*/ 764645 w 764645"/>
                <a:gd name="connsiteY2" fmla="*/ 127443 h 7710935"/>
                <a:gd name="connsiteX3" fmla="*/ 764645 w 764645"/>
                <a:gd name="connsiteY3" fmla="*/ 7710935 h 7710935"/>
                <a:gd name="connsiteX4" fmla="*/ 764645 w 764645"/>
                <a:gd name="connsiteY4" fmla="*/ 7710935 h 7710935"/>
                <a:gd name="connsiteX5" fmla="*/ 0 w 764645"/>
                <a:gd name="connsiteY5" fmla="*/ 7710935 h 7710935"/>
                <a:gd name="connsiteX6" fmla="*/ 0 w 764645"/>
                <a:gd name="connsiteY6" fmla="*/ 7710935 h 7710935"/>
                <a:gd name="connsiteX7" fmla="*/ 0 w 764645"/>
                <a:gd name="connsiteY7" fmla="*/ 127443 h 7710935"/>
                <a:gd name="connsiteX8" fmla="*/ 127443 w 764645"/>
                <a:gd name="connsiteY8" fmla="*/ 0 h 771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45" h="7710935">
                  <a:moveTo>
                    <a:pt x="764645" y="1285178"/>
                  </a:moveTo>
                  <a:lnTo>
                    <a:pt x="764645" y="6425757"/>
                  </a:lnTo>
                  <a:cubicBezTo>
                    <a:pt x="764645" y="7135543"/>
                    <a:pt x="758987" y="7710935"/>
                    <a:pt x="752007" y="7710935"/>
                  </a:cubicBezTo>
                  <a:lnTo>
                    <a:pt x="0" y="7710935"/>
                  </a:lnTo>
                  <a:lnTo>
                    <a:pt x="0" y="77109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2007" y="0"/>
                  </a:lnTo>
                  <a:cubicBezTo>
                    <a:pt x="758987" y="0"/>
                    <a:pt x="764645" y="575392"/>
                    <a:pt x="764645" y="128517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-4826311"/>
                <a:satOff val="20283"/>
                <a:lumOff val="-1539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53201" rIns="53201" bIns="53203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err="1" smtClean="0">
                  <a:solidFill>
                    <a:srgbClr val="0C2074"/>
                  </a:solidFill>
                </a:rPr>
                <a:t>Psychosociale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uitkomsten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bij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zichtbare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aandoeningen</a:t>
              </a:r>
              <a:endParaRPr lang="en-US" sz="2500" kern="1200" dirty="0">
                <a:solidFill>
                  <a:srgbClr val="0C2074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4800" y="4162688"/>
              <a:ext cx="823465" cy="1176378"/>
            </a:xfrm>
            <a:custGeom>
              <a:avLst/>
              <a:gdLst>
                <a:gd name="connsiteX0" fmla="*/ 0 w 1176377"/>
                <a:gd name="connsiteY0" fmla="*/ 0 h 823464"/>
                <a:gd name="connsiteX1" fmla="*/ 764645 w 1176377"/>
                <a:gd name="connsiteY1" fmla="*/ 0 h 823464"/>
                <a:gd name="connsiteX2" fmla="*/ 1176377 w 1176377"/>
                <a:gd name="connsiteY2" fmla="*/ 411732 h 823464"/>
                <a:gd name="connsiteX3" fmla="*/ 764645 w 1176377"/>
                <a:gd name="connsiteY3" fmla="*/ 823464 h 823464"/>
                <a:gd name="connsiteX4" fmla="*/ 0 w 1176377"/>
                <a:gd name="connsiteY4" fmla="*/ 823464 h 823464"/>
                <a:gd name="connsiteX5" fmla="*/ 411732 w 1176377"/>
                <a:gd name="connsiteY5" fmla="*/ 411732 h 823464"/>
                <a:gd name="connsiteX6" fmla="*/ 0 w 1176377"/>
                <a:gd name="connsiteY6" fmla="*/ 0 h 82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77" h="823464">
                  <a:moveTo>
                    <a:pt x="1176376" y="0"/>
                  </a:moveTo>
                  <a:lnTo>
                    <a:pt x="1176376" y="535251"/>
                  </a:lnTo>
                  <a:lnTo>
                    <a:pt x="588189" y="823464"/>
                  </a:lnTo>
                  <a:lnTo>
                    <a:pt x="1" y="535251"/>
                  </a:lnTo>
                  <a:lnTo>
                    <a:pt x="1" y="0"/>
                  </a:lnTo>
                  <a:lnTo>
                    <a:pt x="588189" y="288213"/>
                  </a:lnTo>
                  <a:lnTo>
                    <a:pt x="1176376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7239467"/>
                <a:satOff val="30425"/>
                <a:lumOff val="-23090"/>
                <a:alphaOff val="0"/>
              </a:schemeClr>
            </a:lnRef>
            <a:fillRef idx="3">
              <a:schemeClr val="accent5">
                <a:hueOff val="-7239467"/>
                <a:satOff val="30425"/>
                <a:lumOff val="-23090"/>
                <a:alphaOff val="0"/>
              </a:schemeClr>
            </a:fillRef>
            <a:effectRef idx="2">
              <a:schemeClr val="accent5">
                <a:hueOff val="-7239467"/>
                <a:satOff val="30425"/>
                <a:lumOff val="-230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26972" rIns="15240" bIns="4269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28264" y="4162689"/>
              <a:ext cx="7710935" cy="764645"/>
            </a:xfrm>
            <a:custGeom>
              <a:avLst/>
              <a:gdLst>
                <a:gd name="connsiteX0" fmla="*/ 127443 w 764645"/>
                <a:gd name="connsiteY0" fmla="*/ 0 h 7710935"/>
                <a:gd name="connsiteX1" fmla="*/ 637202 w 764645"/>
                <a:gd name="connsiteY1" fmla="*/ 0 h 7710935"/>
                <a:gd name="connsiteX2" fmla="*/ 764645 w 764645"/>
                <a:gd name="connsiteY2" fmla="*/ 127443 h 7710935"/>
                <a:gd name="connsiteX3" fmla="*/ 764645 w 764645"/>
                <a:gd name="connsiteY3" fmla="*/ 7710935 h 7710935"/>
                <a:gd name="connsiteX4" fmla="*/ 764645 w 764645"/>
                <a:gd name="connsiteY4" fmla="*/ 7710935 h 7710935"/>
                <a:gd name="connsiteX5" fmla="*/ 0 w 764645"/>
                <a:gd name="connsiteY5" fmla="*/ 7710935 h 7710935"/>
                <a:gd name="connsiteX6" fmla="*/ 0 w 764645"/>
                <a:gd name="connsiteY6" fmla="*/ 7710935 h 7710935"/>
                <a:gd name="connsiteX7" fmla="*/ 0 w 764645"/>
                <a:gd name="connsiteY7" fmla="*/ 127443 h 7710935"/>
                <a:gd name="connsiteX8" fmla="*/ 127443 w 764645"/>
                <a:gd name="connsiteY8" fmla="*/ 0 h 771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45" h="7710935">
                  <a:moveTo>
                    <a:pt x="764645" y="1285178"/>
                  </a:moveTo>
                  <a:lnTo>
                    <a:pt x="764645" y="6425757"/>
                  </a:lnTo>
                  <a:cubicBezTo>
                    <a:pt x="764645" y="7135543"/>
                    <a:pt x="758987" y="7710935"/>
                    <a:pt x="752007" y="7710935"/>
                  </a:cubicBezTo>
                  <a:lnTo>
                    <a:pt x="0" y="7710935"/>
                  </a:lnTo>
                  <a:lnTo>
                    <a:pt x="0" y="77109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2007" y="0"/>
                  </a:lnTo>
                  <a:cubicBezTo>
                    <a:pt x="758987" y="0"/>
                    <a:pt x="764645" y="575392"/>
                    <a:pt x="764645" y="128517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-7239467"/>
                <a:satOff val="30425"/>
                <a:lumOff val="-2309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53201" rIns="53201" bIns="53203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smtClean="0">
                  <a:solidFill>
                    <a:srgbClr val="0C2074"/>
                  </a:solidFill>
                </a:rPr>
                <a:t>Face IT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voor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jongeren</a:t>
              </a:r>
              <a:endParaRPr lang="en-US" sz="2500" kern="1200" dirty="0">
                <a:solidFill>
                  <a:srgbClr val="0C2074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4800" y="5222801"/>
              <a:ext cx="823465" cy="1176378"/>
            </a:xfrm>
            <a:custGeom>
              <a:avLst/>
              <a:gdLst>
                <a:gd name="connsiteX0" fmla="*/ 0 w 1176377"/>
                <a:gd name="connsiteY0" fmla="*/ 0 h 823464"/>
                <a:gd name="connsiteX1" fmla="*/ 764645 w 1176377"/>
                <a:gd name="connsiteY1" fmla="*/ 0 h 823464"/>
                <a:gd name="connsiteX2" fmla="*/ 1176377 w 1176377"/>
                <a:gd name="connsiteY2" fmla="*/ 411732 h 823464"/>
                <a:gd name="connsiteX3" fmla="*/ 764645 w 1176377"/>
                <a:gd name="connsiteY3" fmla="*/ 823464 h 823464"/>
                <a:gd name="connsiteX4" fmla="*/ 0 w 1176377"/>
                <a:gd name="connsiteY4" fmla="*/ 823464 h 823464"/>
                <a:gd name="connsiteX5" fmla="*/ 411732 w 1176377"/>
                <a:gd name="connsiteY5" fmla="*/ 411732 h 823464"/>
                <a:gd name="connsiteX6" fmla="*/ 0 w 1176377"/>
                <a:gd name="connsiteY6" fmla="*/ 0 h 82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77" h="823464">
                  <a:moveTo>
                    <a:pt x="1176376" y="0"/>
                  </a:moveTo>
                  <a:lnTo>
                    <a:pt x="1176376" y="535251"/>
                  </a:lnTo>
                  <a:lnTo>
                    <a:pt x="588189" y="823464"/>
                  </a:lnTo>
                  <a:lnTo>
                    <a:pt x="1" y="535251"/>
                  </a:lnTo>
                  <a:lnTo>
                    <a:pt x="1" y="0"/>
                  </a:lnTo>
                  <a:lnTo>
                    <a:pt x="588189" y="288213"/>
                  </a:lnTo>
                  <a:lnTo>
                    <a:pt x="1176376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9652623"/>
                <a:satOff val="40567"/>
                <a:lumOff val="-30786"/>
                <a:alphaOff val="0"/>
              </a:schemeClr>
            </a:lnRef>
            <a:fillRef idx="3">
              <a:schemeClr val="accent5">
                <a:hueOff val="-9652623"/>
                <a:satOff val="40567"/>
                <a:lumOff val="-30786"/>
                <a:alphaOff val="0"/>
              </a:schemeClr>
            </a:fillRef>
            <a:effectRef idx="2">
              <a:schemeClr val="accent5">
                <a:hueOff val="-9652623"/>
                <a:satOff val="40567"/>
                <a:lumOff val="-307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26972" rIns="15240" bIns="4269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rgbClr val="9978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28264" y="5222801"/>
              <a:ext cx="7710935" cy="764646"/>
            </a:xfrm>
            <a:custGeom>
              <a:avLst/>
              <a:gdLst>
                <a:gd name="connsiteX0" fmla="*/ 127443 w 764645"/>
                <a:gd name="connsiteY0" fmla="*/ 0 h 7710935"/>
                <a:gd name="connsiteX1" fmla="*/ 637202 w 764645"/>
                <a:gd name="connsiteY1" fmla="*/ 0 h 7710935"/>
                <a:gd name="connsiteX2" fmla="*/ 764645 w 764645"/>
                <a:gd name="connsiteY2" fmla="*/ 127443 h 7710935"/>
                <a:gd name="connsiteX3" fmla="*/ 764645 w 764645"/>
                <a:gd name="connsiteY3" fmla="*/ 7710935 h 7710935"/>
                <a:gd name="connsiteX4" fmla="*/ 764645 w 764645"/>
                <a:gd name="connsiteY4" fmla="*/ 7710935 h 7710935"/>
                <a:gd name="connsiteX5" fmla="*/ 0 w 764645"/>
                <a:gd name="connsiteY5" fmla="*/ 7710935 h 7710935"/>
                <a:gd name="connsiteX6" fmla="*/ 0 w 764645"/>
                <a:gd name="connsiteY6" fmla="*/ 7710935 h 7710935"/>
                <a:gd name="connsiteX7" fmla="*/ 0 w 764645"/>
                <a:gd name="connsiteY7" fmla="*/ 127443 h 7710935"/>
                <a:gd name="connsiteX8" fmla="*/ 127443 w 764645"/>
                <a:gd name="connsiteY8" fmla="*/ 0 h 771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45" h="7710935">
                  <a:moveTo>
                    <a:pt x="764645" y="1285178"/>
                  </a:moveTo>
                  <a:lnTo>
                    <a:pt x="764645" y="6425757"/>
                  </a:lnTo>
                  <a:cubicBezTo>
                    <a:pt x="764645" y="7135543"/>
                    <a:pt x="758987" y="7710935"/>
                    <a:pt x="752007" y="7710935"/>
                  </a:cubicBezTo>
                  <a:lnTo>
                    <a:pt x="0" y="7710935"/>
                  </a:lnTo>
                  <a:lnTo>
                    <a:pt x="0" y="77109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2007" y="0"/>
                  </a:lnTo>
                  <a:cubicBezTo>
                    <a:pt x="758987" y="0"/>
                    <a:pt x="764645" y="575392"/>
                    <a:pt x="764645" y="128517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-9652623"/>
                <a:satOff val="40567"/>
                <a:lumOff val="-307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53202" rIns="53201" bIns="53203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err="1" smtClean="0">
                  <a:solidFill>
                    <a:srgbClr val="0C2074"/>
                  </a:solidFill>
                </a:rPr>
                <a:t>Onderzoek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naar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Face IT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voor</a:t>
              </a:r>
              <a:r>
                <a:rPr lang="en-US" sz="2500" kern="1200" dirty="0" smtClean="0">
                  <a:solidFill>
                    <a:srgbClr val="0C2074"/>
                  </a:solidFill>
                </a:rPr>
                <a:t> </a:t>
              </a:r>
              <a:r>
                <a:rPr lang="en-US" sz="2500" kern="1200" dirty="0" err="1" smtClean="0">
                  <a:solidFill>
                    <a:srgbClr val="0C2074"/>
                  </a:solidFill>
                </a:rPr>
                <a:t>jongeren</a:t>
              </a:r>
              <a:endParaRPr lang="en-US" sz="2500" kern="1200" dirty="0">
                <a:solidFill>
                  <a:srgbClr val="0C20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1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Meedoen aan het onderzoek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Wie kan meedoen?</a:t>
            </a:r>
          </a:p>
          <a:p>
            <a:r>
              <a:rPr lang="nl-NL" sz="2000" dirty="0" smtClean="0"/>
              <a:t>Jongeren tussen 12 en 18 jaar</a:t>
            </a:r>
          </a:p>
          <a:p>
            <a:r>
              <a:rPr lang="nl-NL" sz="2000" dirty="0" smtClean="0"/>
              <a:t>Met een zichtbare aandoening</a:t>
            </a:r>
          </a:p>
          <a:p>
            <a:r>
              <a:rPr lang="nl-NL" sz="2000" dirty="0" smtClean="0"/>
              <a:t>Die (lichte) stress ervaren 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Wie kunnen niet meedoen?</a:t>
            </a:r>
          </a:p>
          <a:p>
            <a:r>
              <a:rPr lang="nl-NL" sz="2000" dirty="0" smtClean="0"/>
              <a:t>Jongeren met een verstandelijke beperking, </a:t>
            </a:r>
            <a:r>
              <a:rPr lang="nl-NL" sz="2000" i="1" dirty="0" smtClean="0"/>
              <a:t>of</a:t>
            </a:r>
          </a:p>
          <a:p>
            <a:r>
              <a:rPr lang="nl-NL" sz="2000" dirty="0" smtClean="0"/>
              <a:t>Met een visuele beperking, </a:t>
            </a:r>
            <a:r>
              <a:rPr lang="nl-NL" sz="2000" i="1" dirty="0" smtClean="0"/>
              <a:t>of</a:t>
            </a:r>
          </a:p>
          <a:p>
            <a:r>
              <a:rPr lang="nl-NL" sz="2000" dirty="0" smtClean="0"/>
              <a:t>Met een diagnose: depressie, psychose, </a:t>
            </a:r>
            <a:r>
              <a:rPr lang="nl-NL" sz="2000" dirty="0" err="1" smtClean="0"/>
              <a:t>lichaamsdysmorfe</a:t>
            </a:r>
            <a:r>
              <a:rPr lang="nl-NL" sz="2000" dirty="0" smtClean="0"/>
              <a:t> stoornis, eetstoornis, </a:t>
            </a:r>
            <a:r>
              <a:rPr lang="nl-NL" sz="2000" i="1" dirty="0" smtClean="0"/>
              <a:t>of</a:t>
            </a:r>
          </a:p>
          <a:p>
            <a:r>
              <a:rPr lang="nl-NL" sz="2000" dirty="0" smtClean="0"/>
              <a:t>Jongeren die onder behandeling zijn bij een psycholoog.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237607" y="4391056"/>
            <a:ext cx="5052744" cy="177424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nl-NL" sz="1800" dirty="0" smtClean="0">
                <a:hlinkClick r:id="rId2"/>
              </a:rPr>
              <a:t>face.it.voor.jongeren@erasmusmc.nl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06-30758351</a:t>
            </a:r>
            <a:br>
              <a:rPr lang="nl-NL" sz="1800" dirty="0" smtClean="0"/>
            </a:br>
            <a:r>
              <a:rPr lang="nl-NL" sz="1800" dirty="0" smtClean="0"/>
              <a:t>010-7037251</a:t>
            </a:r>
            <a:br>
              <a:rPr lang="nl-NL" sz="1800" dirty="0" smtClean="0"/>
            </a:br>
            <a:r>
              <a:rPr lang="nl-NL" sz="1800" dirty="0" smtClean="0"/>
              <a:t>www.faceitvoorjongeren.nl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53" y="2208167"/>
            <a:ext cx="6453094" cy="1656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7" y="4391056"/>
            <a:ext cx="505023" cy="50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Afbeeldingsresultaat voor whatsapp logo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2" y="4864190"/>
            <a:ext cx="563880" cy="3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Afbeeldingsresultaat voor telephon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8" y="5313143"/>
            <a:ext cx="325079" cy="3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642353"/>
            <a:ext cx="1950720" cy="771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43478"/>
            <a:ext cx="1886152" cy="77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56" y="643478"/>
            <a:ext cx="1540800" cy="770400"/>
          </a:xfrm>
          <a:prstGeom prst="rect">
            <a:avLst/>
          </a:prstGeom>
        </p:spPr>
      </p:pic>
      <p:pic>
        <p:nvPicPr>
          <p:cNvPr id="52233" name="Picture 9" descr="Afbeeldingsresultaat voor url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7" y="5792400"/>
            <a:ext cx="466725" cy="3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opecia vereniging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16" y="4899377"/>
            <a:ext cx="3193542" cy="8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Volwassenen met alopecia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Coping </a:t>
            </a:r>
            <a:r>
              <a:rPr lang="nl-NL" sz="1600" dirty="0" smtClean="0"/>
              <a:t>(</a:t>
            </a:r>
            <a:r>
              <a:rPr lang="nl-NL" sz="1600" dirty="0" err="1" smtClean="0"/>
              <a:t>Huang</a:t>
            </a:r>
            <a:r>
              <a:rPr lang="nl-NL" sz="1600" dirty="0" smtClean="0"/>
              <a:t> et al., 2013)</a:t>
            </a:r>
          </a:p>
          <a:p>
            <a:pPr lvl="1"/>
            <a:r>
              <a:rPr lang="nl-NL" sz="2000" dirty="0" smtClean="0"/>
              <a:t>Geen verschil met controlegroep</a:t>
            </a:r>
          </a:p>
          <a:p>
            <a:pPr lvl="1"/>
            <a:r>
              <a:rPr lang="nl-NL" sz="2000" dirty="0" smtClean="0"/>
              <a:t>Meer stress bij vrouwen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  <a:p>
            <a:r>
              <a:rPr lang="nl-NL" sz="2000" dirty="0" smtClean="0"/>
              <a:t>Vaker psychische klachten </a:t>
            </a:r>
            <a:r>
              <a:rPr lang="nl-NL" sz="1600" dirty="0" smtClean="0"/>
              <a:t>(</a:t>
            </a:r>
            <a:r>
              <a:rPr lang="nl-NL" sz="1600" dirty="0" err="1" smtClean="0"/>
              <a:t>Matzer</a:t>
            </a:r>
            <a:r>
              <a:rPr lang="nl-NL" sz="1600" dirty="0" smtClean="0"/>
              <a:t> et al., 2011; Tucker, 2009)</a:t>
            </a:r>
          </a:p>
          <a:p>
            <a:pPr lvl="1"/>
            <a:r>
              <a:rPr lang="nl-NL" sz="2000" dirty="0" smtClean="0"/>
              <a:t>25% ervaart angst of depressie</a:t>
            </a:r>
          </a:p>
          <a:p>
            <a:pPr lvl="1"/>
            <a:r>
              <a:rPr lang="nl-NL" sz="2000" dirty="0" smtClean="0"/>
              <a:t>36% toegenomen angstklachten</a:t>
            </a:r>
            <a:endParaRPr lang="nl-NL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24744"/>
            <a:ext cx="1857894" cy="19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Volwassenen met alopecia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Overige bevindingen </a:t>
            </a:r>
            <a:r>
              <a:rPr lang="nl-NL" sz="1600" dirty="0" smtClean="0"/>
              <a:t>(Tucker, 2009; </a:t>
            </a:r>
            <a:r>
              <a:rPr lang="nl-NL" sz="1600" dirty="0" err="1" smtClean="0"/>
              <a:t>Yoon</a:t>
            </a:r>
            <a:r>
              <a:rPr lang="nl-NL" sz="1600" dirty="0" smtClean="0"/>
              <a:t> et al., 2009)</a:t>
            </a:r>
            <a:r>
              <a:rPr lang="nl-NL" sz="2000" dirty="0" smtClean="0"/>
              <a:t>:</a:t>
            </a:r>
          </a:p>
          <a:p>
            <a:pPr lvl="1"/>
            <a:r>
              <a:rPr lang="nl-NL" sz="2000" dirty="0" smtClean="0"/>
              <a:t>Moeite met interpersoonlijke relaties</a:t>
            </a:r>
          </a:p>
          <a:p>
            <a:pPr lvl="1"/>
            <a:r>
              <a:rPr lang="nl-NL" sz="2000" dirty="0" smtClean="0"/>
              <a:t>Lagere kwaliteit van leven</a:t>
            </a:r>
          </a:p>
          <a:p>
            <a:pPr lvl="1"/>
            <a:endParaRPr lang="nl-NL" sz="2000" dirty="0"/>
          </a:p>
          <a:p>
            <a:r>
              <a:rPr lang="nl-NL" sz="2000" dirty="0" smtClean="0"/>
              <a:t>Littekenvorming vs. Geen littekenvorming</a:t>
            </a:r>
          </a:p>
          <a:p>
            <a:pPr lvl="1"/>
            <a:r>
              <a:rPr lang="nl-NL" sz="2000" dirty="0" smtClean="0"/>
              <a:t>Meer angst en depressie</a:t>
            </a:r>
          </a:p>
          <a:p>
            <a:pPr lvl="1"/>
            <a:r>
              <a:rPr lang="nl-NL" sz="2000" dirty="0" smtClean="0"/>
              <a:t>Lagere kwaliteit van leven</a:t>
            </a:r>
          </a:p>
          <a:p>
            <a:pPr lvl="1"/>
            <a:endParaRPr lang="nl-NL" sz="2000" dirty="0"/>
          </a:p>
          <a:p>
            <a:r>
              <a:rPr lang="nl-NL" sz="2000" dirty="0" smtClean="0"/>
              <a:t>Beperkingen</a:t>
            </a:r>
          </a:p>
          <a:p>
            <a:pPr lvl="1"/>
            <a:r>
              <a:rPr lang="nl-NL" sz="2000" dirty="0" smtClean="0"/>
              <a:t>Resultaten op groepsniveau: geen uitspraak over individu mogelijk</a:t>
            </a:r>
          </a:p>
          <a:p>
            <a:pPr lvl="1"/>
            <a:r>
              <a:rPr lang="nl-NL" sz="2000" dirty="0" smtClean="0"/>
              <a:t>Onderzoek is een momentopname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442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Kinderen/jongeren met alopecia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6265"/>
            <a:ext cx="8534400" cy="2209800"/>
          </a:xfrm>
        </p:spPr>
        <p:txBody>
          <a:bodyPr/>
          <a:lstStyle/>
          <a:p>
            <a:r>
              <a:rPr lang="nl-NL" sz="2000" dirty="0" smtClean="0"/>
              <a:t>Kinderen verwezen naar een psychiatrische kliniek </a:t>
            </a:r>
            <a:r>
              <a:rPr lang="nl-NL" sz="1600" dirty="0" smtClean="0"/>
              <a:t>(</a:t>
            </a:r>
            <a:r>
              <a:rPr lang="nl-NL" sz="1600" dirty="0" err="1" smtClean="0"/>
              <a:t>Ghanizadeh</a:t>
            </a:r>
            <a:r>
              <a:rPr lang="nl-NL" sz="1600" dirty="0"/>
              <a:t> </a:t>
            </a:r>
            <a:r>
              <a:rPr lang="nl-NL" sz="1600" dirty="0" smtClean="0"/>
              <a:t>et al., 2018)</a:t>
            </a:r>
          </a:p>
          <a:p>
            <a:pPr lvl="1"/>
            <a:r>
              <a:rPr lang="nl-NL" sz="2000" dirty="0" smtClean="0"/>
              <a:t>71% ontvangt psychiatrische diagnose</a:t>
            </a:r>
          </a:p>
          <a:p>
            <a:pPr lvl="1"/>
            <a:r>
              <a:rPr lang="nl-NL" sz="2000" dirty="0" smtClean="0"/>
              <a:t>50% depressie</a:t>
            </a:r>
          </a:p>
          <a:p>
            <a:pPr lvl="1"/>
            <a:r>
              <a:rPr lang="nl-NL" sz="2000" dirty="0" smtClean="0"/>
              <a:t>35.7% dwangstoornis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30" name="Picture 6" descr="Afbeeldingsresultaat voor alopecia child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356992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Jongeren met alopecia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Vergeleken met broers/zussen en kinderen met epilepsie (</a:t>
            </a:r>
            <a:r>
              <a:rPr lang="nl-NL" sz="1600" dirty="0" smtClean="0"/>
              <a:t>Díaz-</a:t>
            </a:r>
            <a:r>
              <a:rPr lang="nl-NL" sz="1600" dirty="0" err="1" smtClean="0"/>
              <a:t>Atienza</a:t>
            </a:r>
            <a:r>
              <a:rPr lang="nl-NL" sz="1600" dirty="0" smtClean="0"/>
              <a:t> &amp; </a:t>
            </a:r>
            <a:r>
              <a:rPr lang="nl-NL" sz="1600" dirty="0" err="1" smtClean="0"/>
              <a:t>Gurpegui</a:t>
            </a:r>
            <a:r>
              <a:rPr lang="nl-NL" sz="1600" dirty="0" smtClean="0"/>
              <a:t>, 2011) </a:t>
            </a:r>
          </a:p>
          <a:p>
            <a:pPr lvl="1"/>
            <a:r>
              <a:rPr lang="nl-NL" sz="2000" dirty="0" smtClean="0"/>
              <a:t>Geen verschil in depressieve klachten</a:t>
            </a:r>
          </a:p>
          <a:p>
            <a:pPr lvl="1"/>
            <a:r>
              <a:rPr lang="nl-NL" sz="2000" dirty="0" smtClean="0"/>
              <a:t>Geen verschil in angstklachten</a:t>
            </a:r>
          </a:p>
          <a:p>
            <a:pPr lvl="1"/>
            <a:endParaRPr lang="nl-NL" sz="2000" dirty="0"/>
          </a:p>
          <a:p>
            <a:r>
              <a:rPr lang="nl-NL" sz="2000" dirty="0" smtClean="0"/>
              <a:t>Vergeleken met controlegroep </a:t>
            </a:r>
            <a:r>
              <a:rPr lang="nl-NL" sz="1600" dirty="0" smtClean="0"/>
              <a:t>(</a:t>
            </a:r>
            <a:r>
              <a:rPr lang="nl-NL" sz="1600" dirty="0" err="1" smtClean="0"/>
              <a:t>Bilgiç</a:t>
            </a:r>
            <a:r>
              <a:rPr lang="nl-NL" sz="1600" dirty="0" smtClean="0"/>
              <a:t> et al., 2014)</a:t>
            </a:r>
          </a:p>
          <a:p>
            <a:pPr lvl="1"/>
            <a:r>
              <a:rPr lang="nl-NL" sz="2000" dirty="0" smtClean="0"/>
              <a:t>Kinderen: meer angstklachten, meer depressieve klachten, lagere kwaliteit van leven.</a:t>
            </a:r>
          </a:p>
          <a:p>
            <a:pPr lvl="1"/>
            <a:r>
              <a:rPr lang="nl-NL" sz="2000" dirty="0" smtClean="0"/>
              <a:t>Jongeren: meer angstklachten, minder kwaliteit van leven. </a:t>
            </a:r>
          </a:p>
          <a:p>
            <a:pPr lvl="2"/>
            <a:r>
              <a:rPr lang="nl-NL" sz="2000" dirty="0" smtClean="0"/>
              <a:t>Geen verschil in depressieve klachten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80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Zichtbare aandoening	</a:t>
            </a:r>
            <a:endParaRPr lang="en-US" altLang="en-US" dirty="0"/>
          </a:p>
        </p:txBody>
      </p:sp>
      <p:sp>
        <p:nvSpPr>
          <p:cNvPr id="32782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000" dirty="0" smtClean="0"/>
              <a:t>Oorzaken:</a:t>
            </a:r>
          </a:p>
          <a:p>
            <a:pPr lvl="1"/>
            <a:r>
              <a:rPr lang="nl-NL" altLang="en-US" sz="2000" dirty="0" smtClean="0"/>
              <a:t>Huidaandoening </a:t>
            </a:r>
          </a:p>
          <a:p>
            <a:pPr lvl="2"/>
            <a:r>
              <a:rPr lang="nl-NL" altLang="en-US" sz="2000" dirty="0" smtClean="0"/>
              <a:t>hemangioom, eczeem</a:t>
            </a:r>
          </a:p>
          <a:p>
            <a:pPr lvl="1"/>
            <a:r>
              <a:rPr lang="nl-NL" altLang="en-US" sz="2000" dirty="0" smtClean="0"/>
              <a:t>Aangeboren aandoening </a:t>
            </a:r>
          </a:p>
          <a:p>
            <a:pPr lvl="2"/>
            <a:r>
              <a:rPr lang="nl-NL" altLang="en-US" sz="2000" dirty="0" err="1" smtClean="0"/>
              <a:t>schisis</a:t>
            </a:r>
            <a:endParaRPr lang="nl-NL" altLang="en-US" sz="2000" dirty="0" smtClean="0"/>
          </a:p>
          <a:p>
            <a:pPr lvl="1"/>
            <a:r>
              <a:rPr lang="nl-NL" altLang="en-US" sz="2000" dirty="0" smtClean="0"/>
              <a:t>Trauma </a:t>
            </a:r>
          </a:p>
          <a:p>
            <a:pPr lvl="2"/>
            <a:r>
              <a:rPr lang="nl-NL" altLang="en-US" sz="2000" dirty="0" smtClean="0"/>
              <a:t>brandwonden, littekens</a:t>
            </a:r>
          </a:p>
          <a:p>
            <a:pPr lvl="1"/>
            <a:r>
              <a:rPr lang="nl-NL" altLang="en-US" sz="2000" dirty="0" smtClean="0"/>
              <a:t>Ziekte </a:t>
            </a:r>
          </a:p>
          <a:p>
            <a:pPr lvl="2"/>
            <a:r>
              <a:rPr lang="nl-NL" altLang="en-US" sz="2000" dirty="0" smtClean="0"/>
              <a:t>meningitis</a:t>
            </a:r>
          </a:p>
          <a:p>
            <a:pPr lvl="1"/>
            <a:r>
              <a:rPr lang="nl-NL" altLang="en-US" sz="2000" dirty="0" smtClean="0"/>
              <a:t>Medische behandeling</a:t>
            </a:r>
          </a:p>
          <a:p>
            <a:pPr lvl="2"/>
            <a:r>
              <a:rPr lang="nl-NL" altLang="en-US" sz="2000" dirty="0" smtClean="0"/>
              <a:t>operatie, chemotherapie</a:t>
            </a:r>
            <a:endParaRPr lang="nl-NL" altLang="en-US" sz="2000" dirty="0"/>
          </a:p>
          <a:p>
            <a:endParaRPr lang="en-US" altLang="en-US" dirty="0"/>
          </a:p>
        </p:txBody>
      </p:sp>
      <p:pic>
        <p:nvPicPr>
          <p:cNvPr id="1026" name="Picture 2" descr="Red Tex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88975"/>
            <a:ext cx="3584575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Zichtbare aandoening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000" dirty="0"/>
              <a:t>1 op 44 zichtbare aandoening in gezicht/lichaam</a:t>
            </a:r>
          </a:p>
          <a:p>
            <a:r>
              <a:rPr lang="nl-NL" altLang="en-US" sz="2000" dirty="0"/>
              <a:t>1 op 111 zichtbare aandoening alleen gezicht</a:t>
            </a:r>
          </a:p>
          <a:p>
            <a:endParaRPr lang="nl-NL" sz="2000" dirty="0" smtClean="0"/>
          </a:p>
          <a:p>
            <a:r>
              <a:rPr lang="nl-NL" sz="2000" dirty="0" smtClean="0"/>
              <a:t>Perceptie belangrijk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4" descr="https://www.nevusnetwerk.nl/uploads/images/Foto_blad_Hu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341207" cy="23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33762"/>
            <a:ext cx="214962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Achtergrond: sociaal	</a:t>
            </a:r>
            <a:endParaRPr lang="en-US" altLang="en-US" dirty="0"/>
          </a:p>
        </p:txBody>
      </p:sp>
      <p:sp>
        <p:nvSpPr>
          <p:cNvPr id="32782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000" dirty="0" smtClean="0"/>
              <a:t>Lastige sociale situaties</a:t>
            </a:r>
          </a:p>
          <a:p>
            <a:endParaRPr lang="nl-NL" altLang="en-US" sz="2000" dirty="0"/>
          </a:p>
          <a:p>
            <a:r>
              <a:rPr lang="nl-NL" altLang="en-US" sz="2000" dirty="0" smtClean="0"/>
              <a:t>Stigmatisering</a:t>
            </a:r>
          </a:p>
          <a:p>
            <a:endParaRPr lang="nl-NL" altLang="en-US" sz="2000" dirty="0"/>
          </a:p>
          <a:p>
            <a:r>
              <a:rPr lang="nl-NL" altLang="en-US" sz="2000" dirty="0" smtClean="0"/>
              <a:t>Eenzaamheid</a:t>
            </a:r>
          </a:p>
          <a:p>
            <a:endParaRPr lang="nl-NL" altLang="en-US" dirty="0"/>
          </a:p>
          <a:p>
            <a:pPr marL="574675" lvl="1" indent="0">
              <a:buNone/>
            </a:pPr>
            <a:endParaRPr lang="nl-NL" altLang="en-US" dirty="0" smtClean="0"/>
          </a:p>
          <a:p>
            <a:pPr marL="574675" lvl="1" indent="0">
              <a:buNone/>
            </a:pPr>
            <a:endParaRPr lang="nl-NL" altLang="en-US" dirty="0"/>
          </a:p>
          <a:p>
            <a:pPr marL="342900" lvl="1" indent="0">
              <a:buNone/>
            </a:pPr>
            <a:endParaRPr lang="nl-NL" altLang="en-US" dirty="0"/>
          </a:p>
          <a:p>
            <a:endParaRPr lang="en-US" altLang="en-US" dirty="0"/>
          </a:p>
        </p:txBody>
      </p:sp>
      <p:pic>
        <p:nvPicPr>
          <p:cNvPr id="3076" name="Picture 4" descr="Afbeeldingsresultaat voor so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6305717" cy="40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C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D1F7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MC powerpoint template" id="{2481F51B-3372-4275-923E-9386C20CF714}" vid="{11F633C3-71E9-4FFF-97BB-62922DE419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EMC powerpoint template</Template>
  <TotalTime>995</TotalTime>
  <Words>773</Words>
  <Application>Microsoft Office PowerPoint</Application>
  <PresentationFormat>On-screen Show (4:3)</PresentationFormat>
  <Paragraphs>191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EMC powerpoint template</vt:lpstr>
      <vt:lpstr>PowerPoint Presentation</vt:lpstr>
      <vt:lpstr>PowerPoint Presentation</vt:lpstr>
      <vt:lpstr>Volwassenen met alopecia</vt:lpstr>
      <vt:lpstr>Volwassenen met alopecia</vt:lpstr>
      <vt:lpstr>Kinderen/jongeren met alopecia</vt:lpstr>
      <vt:lpstr>Jongeren met alopecia</vt:lpstr>
      <vt:lpstr>Zichtbare aandoening </vt:lpstr>
      <vt:lpstr>Zichtbare aandoening </vt:lpstr>
      <vt:lpstr>Achtergrond: sociaal </vt:lpstr>
      <vt:lpstr>Psychosociale uitkomsten</vt:lpstr>
      <vt:lpstr>Beschikbare programma’s</vt:lpstr>
      <vt:lpstr>Face IT voor jongeren</vt:lpstr>
      <vt:lpstr>PowerPoint Presentation</vt:lpstr>
      <vt:lpstr>Inhoud van programma</vt:lpstr>
      <vt:lpstr>Het onderzoek</vt:lpstr>
      <vt:lpstr>Waardering Face IT voor Jongeren</vt:lpstr>
      <vt:lpstr>Waardering Face IT voor Jongeren</vt:lpstr>
      <vt:lpstr>Het onderzoek – Fase 3</vt:lpstr>
      <vt:lpstr>Meedoen?</vt:lpstr>
      <vt:lpstr>Meedoen aan het onderzoek</vt:lpstr>
      <vt:lpstr>PowerPoint Presentation</vt:lpstr>
    </vt:vector>
  </TitlesOfParts>
  <Company>Erasmus 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IT voor jongeren: online programma voor jongeren met een zichtbare aandoening</dc:title>
  <dc:creator>M. van Dalen</dc:creator>
  <cp:lastModifiedBy>M. van Dalen</cp:lastModifiedBy>
  <cp:revision>51</cp:revision>
  <cp:lastPrinted>2019-04-11T12:43:10Z</cp:lastPrinted>
  <dcterms:created xsi:type="dcterms:W3CDTF">2018-10-15T07:23:52Z</dcterms:created>
  <dcterms:modified xsi:type="dcterms:W3CDTF">2019-05-31T09:37:05Z</dcterms:modified>
</cp:coreProperties>
</file>